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260" r:id="rId1"/>
  </p:sldMasterIdLst>
  <p:notesMasterIdLst>
    <p:notesMasterId r:id="rId5"/>
  </p:notesMasterIdLst>
  <p:handoutMasterIdLst>
    <p:handoutMasterId r:id="rId6"/>
  </p:handoutMasterIdLst>
  <p:sldIdLst>
    <p:sldId id="260" r:id="rId2"/>
    <p:sldId id="262" r:id="rId3"/>
    <p:sldId id="261" r:id="rId4"/>
  </p:sldIdLst>
  <p:sldSz cx="43891200" cy="21945600"/>
  <p:notesSz cx="7010400" cy="9296400"/>
  <p:embeddedFontLst>
    <p:embeddedFont>
      <p:font typeface="Avenir Medium" panose="02000503020000020003" pitchFamily="2" charset="0"/>
      <p:regular r:id="rId7"/>
      <p:italic r:id="rId8"/>
    </p:embeddedFont>
    <p:embeddedFont>
      <p:font typeface="Calibri" panose="020F0502020204030204" pitchFamily="34" charset="0"/>
      <p:regular r:id="rId9"/>
      <p:bold r:id="rId10"/>
      <p:italic r:id="rId11"/>
      <p:boldItalic r:id="rId12"/>
    </p:embeddedFont>
    <p:embeddedFont>
      <p:font typeface="Franklin Gothic Medium" panose="020B0603020102020204" pitchFamily="34" charset="0"/>
      <p:regular r:id="rId13"/>
      <p:italic r:id="rId14"/>
    </p:embeddedFont>
    <p:embeddedFont>
      <p:font typeface="Superclarendon" panose="02060605060000020003" pitchFamily="18" charset="77"/>
      <p:regular r:id="rId15"/>
      <p:bold r:id="rId16"/>
      <p:italic r:id="rId17"/>
      <p:boldItalic r:id="rId18"/>
    </p:embeddedFont>
  </p:embeddedFontLst>
  <p:custDataLst>
    <p:tags r:id="rId19"/>
  </p:custDataLst>
  <p:defaultTex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62" userDrawn="1">
          <p15:clr>
            <a:srgbClr val="A4A3A4"/>
          </p15:clr>
        </p15:guide>
        <p15:guide id="2" pos="1920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chneider, Julie" initials="SJ" lastIdx="11" clrIdx="0">
    <p:extLst>
      <p:ext uri="{19B8F6BF-5375-455C-9EA6-DF929625EA0E}">
        <p15:presenceInfo xmlns:p15="http://schemas.microsoft.com/office/powerpoint/2012/main" userId="S::juschnei@udel.edu::2c710e01-c2da-47ec-9bdb-552281aa1b8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A45"/>
    <a:srgbClr val="3ABA87"/>
    <a:srgbClr val="D3FDFF"/>
    <a:srgbClr val="FFC629"/>
    <a:srgbClr val="D8A202"/>
    <a:srgbClr val="17D599"/>
    <a:srgbClr val="99E5FF"/>
    <a:srgbClr val="1CBFFF"/>
    <a:srgbClr val="D2D2D2"/>
    <a:srgbClr val="0349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381" autoAdjust="0"/>
    <p:restoredTop sz="98191" autoAdjust="0"/>
  </p:normalViewPr>
  <p:slideViewPr>
    <p:cSldViewPr snapToGrid="0">
      <p:cViewPr varScale="1">
        <p:scale>
          <a:sx n="28" d="100"/>
          <a:sy n="28" d="100"/>
        </p:scale>
        <p:origin x="328" y="664"/>
      </p:cViewPr>
      <p:guideLst>
        <p:guide orient="horz" pos="1662"/>
        <p:guide pos="19200"/>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font" Target="fonts/font5.fntdata"/><Relationship Id="rId24" Type="http://schemas.openxmlformats.org/officeDocument/2006/relationships/tableStyles" Target="tableStyles.xml"/><Relationship Id="rId5" Type="http://schemas.openxmlformats.org/officeDocument/2006/relationships/notesMaster" Target="notesMasters/notesMaster1.xml"/><Relationship Id="rId15" Type="http://schemas.openxmlformats.org/officeDocument/2006/relationships/font" Target="fonts/font9.fntdata"/><Relationship Id="rId23" Type="http://schemas.openxmlformats.org/officeDocument/2006/relationships/theme" Target="theme/theme1.xml"/><Relationship Id="rId10" Type="http://schemas.openxmlformats.org/officeDocument/2006/relationships/font" Target="fonts/font4.fntdata"/><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13T08:53:19.186" idx="1">
    <p:pos x="2084" y="5597"/>
    <p:text>This is worded well, but given how we did the analysis (we did not constrain the time to look at just the MMN and LDN... right?), I think it needs to be re-worded. Maybe: The present study investigates developmental differences in listeners' sensitivity to distributional information using Event Related Potentials (ERPs)</p:text>
    <p:extLst>
      <p:ext uri="{C676402C-5697-4E1C-873F-D02D1690AC5C}">
        <p15:threadingInfo xmlns:p15="http://schemas.microsoft.com/office/powerpoint/2012/main" timeZoneBias="240"/>
      </p:ext>
    </p:extLst>
  </p:cm>
  <p:cm authorId="1" dt="2020-10-13T08:55:58.067" idx="2">
    <p:pos x="11722" y="4205"/>
    <p:text>This is a cluster permutation within each group... not the comparison between groups, correct?</p:text>
    <p:extLst>
      <p:ext uri="{C676402C-5697-4E1C-873F-D02D1690AC5C}">
        <p15:threadingInfo xmlns:p15="http://schemas.microsoft.com/office/powerpoint/2012/main" timeZoneBias="240"/>
      </p:ext>
    </p:extLst>
  </p:cm>
  <p:cm authorId="1" dt="2020-10-13T09:16:28.791" idx="3">
    <p:pos x="11722" y="4301"/>
    <p:text>Please just state what is being statistically compared</p:text>
    <p:extLst>
      <p:ext uri="{C676402C-5697-4E1C-873F-D02D1690AC5C}">
        <p15:threadingInfo xmlns:p15="http://schemas.microsoft.com/office/powerpoint/2012/main" timeZoneBias="240">
          <p15:parentCm authorId="1" idx="2"/>
        </p15:threadingInfo>
      </p:ext>
    </p:extLst>
  </p:cm>
  <p:cm authorId="1" dt="2020-10-13T09:16:40.687" idx="4">
    <p:pos x="18144" y="12672"/>
    <p:text>In the late time window</p:text>
    <p:extLst>
      <p:ext uri="{C676402C-5697-4E1C-873F-D02D1690AC5C}">
        <p15:threadingInfo xmlns:p15="http://schemas.microsoft.com/office/powerpoint/2012/main" timeZoneBias="240"/>
      </p:ext>
    </p:extLst>
  </p:cm>
  <p:cm authorId="1" dt="2020-10-13T09:16:53.921" idx="5">
    <p:pos x="10973" y="13075"/>
    <p:text>In the late time window </p:text>
    <p:extLst>
      <p:ext uri="{C676402C-5697-4E1C-873F-D02D1690AC5C}">
        <p15:threadingInfo xmlns:p15="http://schemas.microsoft.com/office/powerpoint/2012/main" timeZoneBias="240"/>
      </p:ext>
    </p:extLst>
  </p:cm>
  <p:cm authorId="1" dt="2020-10-13T09:18:47.235" idx="6">
    <p:pos x="26122" y="7632"/>
    <p:text>This confuses me based on what was previously discussed. This needs to be broken down much more as it is the Omnibus effect, so you should start with this, then describe each group effect and how they differ.</p:text>
    <p:extLst>
      <p:ext uri="{C676402C-5697-4E1C-873F-D02D1690AC5C}">
        <p15:threadingInfo xmlns:p15="http://schemas.microsoft.com/office/powerpoint/2012/main" timeZoneBias="240"/>
      </p:ext>
    </p:extLst>
  </p:cm>
  <p:cm authorId="1" dt="2020-10-13T09:19:44.449" idx="7">
    <p:pos x="24278" y="11923"/>
    <p:text>This is the first mention of a P300</p:text>
    <p:extLst>
      <p:ext uri="{C676402C-5697-4E1C-873F-D02D1690AC5C}">
        <p15:threadingInfo xmlns:p15="http://schemas.microsoft.com/office/powerpoint/2012/main" timeZoneBias="240"/>
      </p:ext>
    </p:extLst>
  </p:cm>
  <p:cm authorId="1" dt="2020-10-13T09:21:12.545" idx="9">
    <p:pos x="22896" y="10627"/>
    <p:text>But adults also show a significant LDN... so what does that mean?</p:text>
    <p:extLst>
      <p:ext uri="{C676402C-5697-4E1C-873F-D02D1690AC5C}">
        <p15:threadingInfo xmlns:p15="http://schemas.microsoft.com/office/powerpoint/2012/main" timeZoneBias="240"/>
      </p:ext>
    </p:extLst>
  </p:cm>
  <p:cm authorId="1" dt="2020-10-13T09:21:46.687" idx="11">
    <p:pos x="17508" y="2291"/>
    <p:text>This is really cute!!</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0" tIns="46585" rIns="93170" bIns="46585" rtlCol="0"/>
          <a:lstStyle>
            <a:defPPr>
              <a:defRPr kern="1200" smtId="4294967295"/>
            </a:defPPr>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0" tIns="46585" rIns="93170" bIns="46585" rtlCol="0"/>
          <a:lstStyle>
            <a:defPPr>
              <a:defRPr kern="1200" smtId="4294967295"/>
            </a:defPPr>
            <a:lvl1pPr algn="r">
              <a:defRPr sz="1200"/>
            </a:lvl1pPr>
          </a:lstStyle>
          <a:p>
            <a:fld id="{302F586B-0015-43FB-918D-31E1A09780E3}" type="datetimeFigureOut">
              <a:rPr lang="en-US" smtClean="0"/>
              <a:t>10/13/20</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0" tIns="46585" rIns="93170" bIns="46585" rtlCol="0" anchor="b"/>
          <a:lstStyle>
            <a:defPPr>
              <a:defRPr kern="1200" smtId="4294967295"/>
            </a:defPPr>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0" tIns="46585" rIns="93170" bIns="46585" rtlCol="0" anchor="b"/>
          <a:lstStyle>
            <a:defPPr>
              <a:defRPr kern="1200" smtId="4294967295"/>
            </a:defPPr>
            <a:lvl1pPr algn="r">
              <a:defRPr sz="1200"/>
            </a:lvl1pPr>
          </a:lstStyle>
          <a:p>
            <a:fld id="{5F29C2D4-4424-41A2-A90C-29D31B733A95}" type="slidenum">
              <a:rPr lang="en-US" smtClean="0"/>
              <a:t>‹#›</a:t>
            </a:fld>
            <a:endParaRPr lang="en-US"/>
          </a:p>
        </p:txBody>
      </p:sp>
    </p:spTree>
    <p:extLst>
      <p:ext uri="{BB962C8B-B14F-4D97-AF65-F5344CB8AC3E}">
        <p14:creationId xmlns:p14="http://schemas.microsoft.com/office/powerpoint/2010/main" val="39555133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465138"/>
          </a:xfrm>
          <a:prstGeom prst="rect">
            <a:avLst/>
          </a:prstGeom>
        </p:spPr>
        <p:txBody>
          <a:bodyPr vert="horz" lIns="91440" tIns="45720" rIns="91440" bIns="45720" rtlCol="0"/>
          <a:lstStyle>
            <a:defPPr>
              <a:defRPr kern="1200" smtId="4294967295"/>
            </a:defPPr>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defPPr>
              <a:defRPr kern="1200" smtId="4294967295"/>
            </a:defPPr>
            <a:lvl1pPr algn="r">
              <a:defRPr sz="1200"/>
            </a:lvl1pPr>
          </a:lstStyle>
          <a:p>
            <a:fld id="{7CEAF96C-0DD1-4DCA-AB4B-687076CBD6E7}" type="datetimeFigureOut">
              <a:rPr lang="en-US" smtClean="0"/>
              <a:t>10/13/20</a:t>
            </a:fld>
            <a:endParaRPr lang="en-US"/>
          </a:p>
        </p:txBody>
      </p:sp>
      <p:sp>
        <p:nvSpPr>
          <p:cNvPr id="4" name="Slide Image Placeholder 3"/>
          <p:cNvSpPr>
            <a:spLocks noGrp="1" noRot="1" noChangeAspect="1"/>
          </p:cNvSpPr>
          <p:nvPr>
            <p:ph type="sldImg" idx="2"/>
          </p:nvPr>
        </p:nvSpPr>
        <p:spPr>
          <a:xfrm>
            <a:off x="19050" y="696913"/>
            <a:ext cx="6972300" cy="3486150"/>
          </a:xfrm>
          <a:prstGeom prst="rect">
            <a:avLst/>
          </a:prstGeom>
          <a:noFill/>
          <a:ln w="12700">
            <a:solidFill>
              <a:prstClr val="black"/>
            </a:solidFill>
          </a:ln>
        </p:spPr>
      </p:sp>
      <p:sp>
        <p:nvSpPr>
          <p:cNvPr id="5" name="Notes Placeholder 4"/>
          <p:cNvSpPr>
            <a:spLocks noGrp="1"/>
          </p:cNvSpPr>
          <p:nvPr>
            <p:ph type="body" sz="quarter" idx="3"/>
          </p:nvPr>
        </p:nvSpPr>
        <p:spPr>
          <a:xfrm>
            <a:off x="701675" y="4416426"/>
            <a:ext cx="5607050" cy="4183063"/>
          </a:xfrm>
          <a:prstGeom prst="rect">
            <a:avLst/>
          </a:prstGeom>
        </p:spPr>
        <p:txBody>
          <a:bodyPr vert="horz" lIns="91440" tIns="45720" rIns="91440" bIns="45720" rtlCol="0"/>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29675"/>
            <a:ext cx="3038475" cy="465138"/>
          </a:xfrm>
          <a:prstGeom prst="rect">
            <a:avLst/>
          </a:prstGeom>
        </p:spPr>
        <p:txBody>
          <a:bodyPr vert="horz" lIns="91440" tIns="45720" rIns="91440" bIns="45720" rtlCol="0" anchor="b"/>
          <a:lstStyle>
            <a:defPPr>
              <a:defRPr kern="1200" smtId="4294967295"/>
            </a:defPPr>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defPPr>
              <a:defRPr kern="1200" smtId="4294967295"/>
            </a:defPPr>
            <a:lvl1pPr algn="r">
              <a:defRPr sz="1200"/>
            </a:lvl1pPr>
          </a:lstStyle>
          <a:p>
            <a:fld id="{39DA5243-CE1B-4274-BAA7-73DD5174F0FC}" type="slidenum">
              <a:rPr lang="en-US" smtClean="0"/>
              <a:t>‹#›</a:t>
            </a:fld>
            <a:endParaRPr lang="en-US"/>
          </a:p>
        </p:txBody>
      </p:sp>
    </p:spTree>
    <p:extLst>
      <p:ext uri="{BB962C8B-B14F-4D97-AF65-F5344CB8AC3E}">
        <p14:creationId xmlns:p14="http://schemas.microsoft.com/office/powerpoint/2010/main" val="3507094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050" y="696913"/>
            <a:ext cx="6972300" cy="3486150"/>
          </a:xfrm>
        </p:spPr>
      </p:sp>
      <p:sp>
        <p:nvSpPr>
          <p:cNvPr id="3" name="Notes Placeholder 2"/>
          <p:cNvSpPr>
            <a:spLocks noGrp="1"/>
          </p:cNvSpPr>
          <p:nvPr>
            <p:ph type="body" idx="1"/>
          </p:nvPr>
        </p:nvSpPr>
        <p:spPr/>
        <p:txBody>
          <a:bodyPr/>
          <a:lstStyle>
            <a:defPPr>
              <a:defRPr kern="1200" smtId="4294967295"/>
            </a:defPPr>
          </a:lstStyle>
          <a:p>
            <a:endParaRPr lang="en-US"/>
          </a:p>
        </p:txBody>
      </p:sp>
      <p:sp>
        <p:nvSpPr>
          <p:cNvPr id="4" name="Slide Number Placeholder 3"/>
          <p:cNvSpPr>
            <a:spLocks noGrp="1"/>
          </p:cNvSpPr>
          <p:nvPr>
            <p:ph type="sldNum" sz="quarter" idx="10"/>
          </p:nvPr>
        </p:nvSpPr>
        <p:spPr/>
        <p:txBody>
          <a:bodyPr/>
          <a:lstStyle>
            <a:defPPr>
              <a:defRPr kern="1200" smtId="4294967295"/>
            </a:defPPr>
          </a:lstStyle>
          <a:p>
            <a:fld id="{39DA5243-CE1B-4274-BAA7-73DD5174F0FC}" type="slidenum">
              <a:rPr lang="en-US" smtClean="0"/>
              <a:t>1</a:t>
            </a:fld>
            <a:endParaRPr lang="en-US"/>
          </a:p>
        </p:txBody>
      </p:sp>
    </p:spTree>
    <p:extLst>
      <p:ext uri="{BB962C8B-B14F-4D97-AF65-F5344CB8AC3E}">
        <p14:creationId xmlns:p14="http://schemas.microsoft.com/office/powerpoint/2010/main" val="1362995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Text Placeholder 5"/>
          <p:cNvSpPr>
            <a:spLocks noGrp="1"/>
          </p:cNvSpPr>
          <p:nvPr>
            <p:ph type="body" sz="quarter" idx="15" hasCustomPrompt="1"/>
          </p:nvPr>
        </p:nvSpPr>
        <p:spPr>
          <a:xfrm>
            <a:off x="-37432" y="157163"/>
            <a:ext cx="43928630" cy="1943100"/>
          </a:xfrm>
        </p:spPr>
        <p:txBody>
          <a:bodyPr>
            <a:noAutofit/>
          </a:bodyPr>
          <a:lstStyle>
            <a:defPPr>
              <a:defRPr kern="1200" smtId="4294967295"/>
            </a:defPPr>
            <a:lvl1pPr marL="0" marR="0" indent="0" algn="ctr" defTabSz="1880637" rtl="0" eaLnBrk="1" fontAlgn="auto" latinLnBrk="0" hangingPunct="1">
              <a:lnSpc>
                <a:spcPct val="100000"/>
              </a:lnSpc>
              <a:spcBef>
                <a:spcPts val="750"/>
              </a:spcBef>
              <a:spcAft>
                <a:spcPct val="0"/>
              </a:spcAft>
              <a:buClrTx/>
              <a:buSzTx/>
              <a:buFontTx/>
              <a:buNone/>
              <a:defRPr sz="3050" baseline="0">
                <a:solidFill>
                  <a:schemeClr val="tx2">
                    <a:lumMod val="50000"/>
                  </a:schemeClr>
                </a:solidFill>
                <a:latin typeface="Arial" pitchFamily="34" charset="0"/>
                <a:cs typeface="Arial" pitchFamily="34" charset="0"/>
              </a:defRPr>
            </a:lvl1pPr>
            <a:lvl2pPr marL="940318" indent="0">
              <a:buFontTx/>
              <a:buNone/>
              <a:defRPr/>
            </a:lvl2pPr>
            <a:lvl3pPr marL="1880637" indent="0">
              <a:buFontTx/>
              <a:buNone/>
              <a:defRPr/>
            </a:lvl3pPr>
            <a:lvl4pPr marL="2820956" indent="0">
              <a:buFontTx/>
              <a:buNone/>
              <a:defRPr/>
            </a:lvl4pPr>
            <a:lvl5pPr marL="3761274" indent="0">
              <a:buFontTx/>
              <a:buNone/>
              <a:defRPr/>
            </a:lvl5pPr>
          </a:lstStyle>
          <a:p>
            <a:pPr marL="0" marR="0" lvl="0" indent="0" algn="ctr" defTabSz="1880637" rtl="0" eaLnBrk="1" fontAlgn="auto" latinLnBrk="0" hangingPunct="1">
              <a:lnSpc>
                <a:spcPct val="100000"/>
              </a:lnSpc>
              <a:spcBef>
                <a:spcPct val="20000"/>
              </a:spcBef>
              <a:spcAft>
                <a:spcPct val="0"/>
              </a:spcAft>
              <a:buClrTx/>
              <a:buSzTx/>
              <a:buFontTx/>
              <a:buNone/>
              <a:defRPr/>
            </a:pPr>
            <a:r>
              <a:rPr lang="en-US"/>
              <a:t>This is a Scientific Poster Template created by Graphicsland </a:t>
            </a:r>
            <a:br>
              <a:rPr lang="en-US"/>
            </a:br>
            <a:r>
              <a:rPr lang="en-US"/>
              <a:t>&amp; MakeSigns.com. Your poster title would go on these lines. </a:t>
            </a:r>
          </a:p>
        </p:txBody>
      </p:sp>
      <p:sp>
        <p:nvSpPr>
          <p:cNvPr id="3" name="Text Placeholder 5"/>
          <p:cNvSpPr>
            <a:spLocks noGrp="1"/>
          </p:cNvSpPr>
          <p:nvPr>
            <p:ph type="body" sz="quarter" idx="16" hasCustomPrompt="1"/>
          </p:nvPr>
        </p:nvSpPr>
        <p:spPr>
          <a:xfrm>
            <a:off x="-37432" y="1775013"/>
            <a:ext cx="43928630" cy="1129553"/>
          </a:xfrm>
        </p:spPr>
        <p:txBody>
          <a:bodyPr>
            <a:noAutofit/>
          </a:bodyPr>
          <a:lstStyle>
            <a:defPPr>
              <a:defRPr kern="1200" smtId="4294967295"/>
            </a:defPPr>
            <a:lvl1pPr marL="0" marR="0" indent="0" algn="ctr" defTabSz="1880637" rtl="0" eaLnBrk="1" fontAlgn="auto" latinLnBrk="0" hangingPunct="1">
              <a:lnSpc>
                <a:spcPct val="100000"/>
              </a:lnSpc>
              <a:spcBef>
                <a:spcPts val="400"/>
              </a:spcBef>
              <a:spcAft>
                <a:spcPct val="0"/>
              </a:spcAft>
              <a:buClrTx/>
              <a:buSzTx/>
              <a:buFontTx/>
              <a:buNone/>
              <a:defRPr sz="3300" baseline="0">
                <a:solidFill>
                  <a:schemeClr val="tx2">
                    <a:lumMod val="50000"/>
                  </a:schemeClr>
                </a:solidFill>
                <a:latin typeface="Arial" pitchFamily="34" charset="0"/>
                <a:cs typeface="Arial" pitchFamily="34" charset="0"/>
              </a:defRPr>
            </a:lvl1pPr>
            <a:lvl2pPr marL="940318" indent="0">
              <a:buFontTx/>
              <a:buNone/>
              <a:defRPr/>
            </a:lvl2pPr>
            <a:lvl3pPr marL="1880637" indent="0">
              <a:buFontTx/>
              <a:buNone/>
              <a:defRPr/>
            </a:lvl3pPr>
            <a:lvl4pPr marL="2820956" indent="0">
              <a:buFontTx/>
              <a:buNone/>
              <a:defRPr/>
            </a:lvl4pPr>
            <a:lvl5pPr marL="3761274" indent="0">
              <a:buFontTx/>
              <a:buNone/>
              <a:defRPr/>
            </a:lvl5pPr>
          </a:lstStyle>
          <a:p>
            <a:pPr algn="ctr">
              <a:spcBef>
                <a:spcPts val="600"/>
              </a:spcBef>
            </a:pPr>
            <a:r>
              <a:rPr lang="en-US" sz="3000">
                <a:solidFill>
                  <a:schemeClr val="tx2">
                    <a:lumMod val="50000"/>
                  </a:schemeClr>
                </a:solidFill>
                <a:latin typeface="Franklin Gothic Medium" pitchFamily="34" charset="0"/>
              </a:rPr>
              <a:t>Author’s Name Here</a:t>
            </a:r>
            <a:br>
              <a:rPr lang="en-US" sz="3000">
                <a:solidFill>
                  <a:schemeClr val="tx2">
                    <a:lumMod val="50000"/>
                  </a:schemeClr>
                </a:solidFill>
                <a:latin typeface="Franklin Gothic Medium" pitchFamily="34" charset="0"/>
              </a:rPr>
            </a:br>
            <a:r>
              <a:rPr lang="en-US" sz="3000">
                <a:solidFill>
                  <a:schemeClr val="tx2">
                    <a:lumMod val="50000"/>
                  </a:schemeClr>
                </a:solidFill>
                <a:latin typeface="Arial" pitchFamily="34" charset="0"/>
                <a:cs typeface="Arial" pitchFamily="34" charset="0"/>
              </a:rPr>
              <a:t>University</a:t>
            </a:r>
            <a:r>
              <a:rPr lang="en-US" sz="3000">
                <a:solidFill>
                  <a:schemeClr val="tx2">
                    <a:lumMod val="50000"/>
                  </a:schemeClr>
                </a:solidFill>
                <a:latin typeface="Franklin Gothic Medium" pitchFamily="34" charset="0"/>
              </a:rPr>
              <a:t> Name Here</a:t>
            </a:r>
          </a:p>
        </p:txBody>
      </p:sp>
    </p:spTree>
    <p:extLst>
      <p:ext uri="{BB962C8B-B14F-4D97-AF65-F5344CB8AC3E}">
        <p14:creationId xmlns:p14="http://schemas.microsoft.com/office/powerpoint/2010/main" val="256955731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00552483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18" y="878844"/>
            <a:ext cx="9875520" cy="18724880"/>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2194560" y="878844"/>
            <a:ext cx="28895039" cy="18724880"/>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434872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99531252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14102085"/>
            <a:ext cx="37307518" cy="4358640"/>
          </a:xfrm>
        </p:spPr>
        <p:txBody>
          <a:bodyPr anchor="t"/>
          <a:lstStyle>
            <a:defPPr>
              <a:defRPr kern="1200" smtId="4294967295"/>
            </a:defPPr>
            <a:lvl1pPr algn="l">
              <a:defRPr sz="8250" b="1" cap="all"/>
            </a:lvl1pPr>
          </a:lstStyle>
          <a:p>
            <a:r>
              <a:rPr lang="en-US"/>
              <a:t>Click to edit Master title style</a:t>
            </a:r>
          </a:p>
        </p:txBody>
      </p:sp>
      <p:sp>
        <p:nvSpPr>
          <p:cNvPr id="3" name="Text Placeholder 2"/>
          <p:cNvSpPr>
            <a:spLocks noGrp="1"/>
          </p:cNvSpPr>
          <p:nvPr>
            <p:ph type="body" idx="1"/>
          </p:nvPr>
        </p:nvSpPr>
        <p:spPr>
          <a:xfrm>
            <a:off x="3467103" y="9301483"/>
            <a:ext cx="37307518" cy="4800598"/>
          </a:xfrm>
        </p:spPr>
        <p:txBody>
          <a:bodyPr anchor="b"/>
          <a:lstStyle>
            <a:defPPr>
              <a:defRPr kern="1200" smtId="4294967295"/>
            </a:defPPr>
            <a:lvl1pPr marL="0" indent="0">
              <a:buNone/>
              <a:defRPr sz="4100">
                <a:solidFill>
                  <a:schemeClr val="tx1">
                    <a:tint val="75000"/>
                  </a:schemeClr>
                </a:solidFill>
              </a:defRPr>
            </a:lvl1pPr>
            <a:lvl2pPr marL="940318" indent="0">
              <a:buNone/>
              <a:defRPr sz="3700">
                <a:solidFill>
                  <a:schemeClr val="tx1">
                    <a:tint val="75000"/>
                  </a:schemeClr>
                </a:solidFill>
              </a:defRPr>
            </a:lvl2pPr>
            <a:lvl3pPr marL="1880637" indent="0">
              <a:buNone/>
              <a:defRPr sz="3300">
                <a:solidFill>
                  <a:schemeClr val="tx1">
                    <a:tint val="75000"/>
                  </a:schemeClr>
                </a:solidFill>
              </a:defRPr>
            </a:lvl3pPr>
            <a:lvl4pPr marL="2820956" indent="0">
              <a:buNone/>
              <a:defRPr sz="2900">
                <a:solidFill>
                  <a:schemeClr val="tx1">
                    <a:tint val="75000"/>
                  </a:schemeClr>
                </a:solidFill>
              </a:defRPr>
            </a:lvl4pPr>
            <a:lvl5pPr marL="3761275" indent="0">
              <a:buNone/>
              <a:defRPr sz="2900">
                <a:solidFill>
                  <a:schemeClr val="tx1">
                    <a:tint val="75000"/>
                  </a:schemeClr>
                </a:solidFill>
              </a:defRPr>
            </a:lvl5pPr>
            <a:lvl6pPr marL="4701593" indent="0">
              <a:buNone/>
              <a:defRPr sz="2900">
                <a:solidFill>
                  <a:schemeClr val="tx1">
                    <a:tint val="75000"/>
                  </a:schemeClr>
                </a:solidFill>
              </a:defRPr>
            </a:lvl6pPr>
            <a:lvl7pPr marL="5641911" indent="0">
              <a:buNone/>
              <a:defRPr sz="2900">
                <a:solidFill>
                  <a:schemeClr val="tx1">
                    <a:tint val="75000"/>
                  </a:schemeClr>
                </a:solidFill>
              </a:defRPr>
            </a:lvl7pPr>
            <a:lvl8pPr marL="6582230" indent="0">
              <a:buNone/>
              <a:defRPr sz="2900">
                <a:solidFill>
                  <a:schemeClr val="tx1">
                    <a:tint val="75000"/>
                  </a:schemeClr>
                </a:solidFill>
              </a:defRPr>
            </a:lvl8pPr>
            <a:lvl9pPr marL="7522549" indent="0">
              <a:buNone/>
              <a:defRPr sz="2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14984067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2194562" y="5120642"/>
            <a:ext cx="19385280" cy="14483082"/>
          </a:xfrm>
        </p:spPr>
        <p:txBody>
          <a:bodyPr/>
          <a:lstStyle>
            <a:defPPr>
              <a:defRPr kern="1200" smtId="4294967295"/>
            </a:defPPr>
            <a:lvl1pPr>
              <a:defRPr sz="5750"/>
            </a:lvl1pPr>
            <a:lvl2pPr>
              <a:defRPr sz="4950"/>
            </a:lvl2pPr>
            <a:lvl3pPr>
              <a:defRPr sz="4100"/>
            </a:lvl3pPr>
            <a:lvl4pPr>
              <a:defRPr sz="3700"/>
            </a:lvl4pPr>
            <a:lvl5pPr>
              <a:defRPr sz="3700"/>
            </a:lvl5pPr>
            <a:lvl6pPr>
              <a:defRPr sz="3700"/>
            </a:lvl6pPr>
            <a:lvl7pPr>
              <a:defRPr sz="3700"/>
            </a:lvl7pPr>
            <a:lvl8pPr>
              <a:defRPr sz="3700"/>
            </a:lvl8pPr>
            <a:lvl9pPr>
              <a:defRPr sz="3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2" y="5120642"/>
            <a:ext cx="19385280" cy="14483082"/>
          </a:xfrm>
        </p:spPr>
        <p:txBody>
          <a:bodyPr/>
          <a:lstStyle>
            <a:defPPr>
              <a:defRPr kern="1200" smtId="4294967295"/>
            </a:defPPr>
            <a:lvl1pPr>
              <a:defRPr sz="5750"/>
            </a:lvl1pPr>
            <a:lvl2pPr>
              <a:defRPr sz="4950"/>
            </a:lvl2pPr>
            <a:lvl3pPr>
              <a:defRPr sz="4100"/>
            </a:lvl3pPr>
            <a:lvl4pPr>
              <a:defRPr sz="3700"/>
            </a:lvl4pPr>
            <a:lvl5pPr>
              <a:defRPr sz="3700"/>
            </a:lvl5pPr>
            <a:lvl6pPr>
              <a:defRPr sz="3700"/>
            </a:lvl6pPr>
            <a:lvl7pPr>
              <a:defRPr sz="3700"/>
            </a:lvl7pPr>
            <a:lvl8pPr>
              <a:defRPr sz="3700"/>
            </a:lvl8pPr>
            <a:lvl9pPr>
              <a:defRPr sz="3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55832779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4568" y="4912362"/>
            <a:ext cx="19392903" cy="2047238"/>
          </a:xfrm>
        </p:spPr>
        <p:txBody>
          <a:bodyPr anchor="b"/>
          <a:lstStyle>
            <a:defPPr>
              <a:defRPr kern="1200" smtId="4294967295"/>
            </a:defPPr>
            <a:lvl1pPr marL="0" indent="0">
              <a:buNone/>
              <a:defRPr sz="4950" b="1"/>
            </a:lvl1pPr>
            <a:lvl2pPr marL="940318" indent="0">
              <a:buNone/>
              <a:defRPr sz="4100" b="1"/>
            </a:lvl2pPr>
            <a:lvl3pPr marL="1880637" indent="0">
              <a:buNone/>
              <a:defRPr sz="3700" b="1"/>
            </a:lvl3pPr>
            <a:lvl4pPr marL="2820956" indent="0">
              <a:buNone/>
              <a:defRPr sz="3300" b="1"/>
            </a:lvl4pPr>
            <a:lvl5pPr marL="3761275" indent="0">
              <a:buNone/>
              <a:defRPr sz="3300" b="1"/>
            </a:lvl5pPr>
            <a:lvl6pPr marL="4701593" indent="0">
              <a:buNone/>
              <a:defRPr sz="3300" b="1"/>
            </a:lvl6pPr>
            <a:lvl7pPr marL="5641911" indent="0">
              <a:buNone/>
              <a:defRPr sz="3300" b="1"/>
            </a:lvl7pPr>
            <a:lvl8pPr marL="6582230" indent="0">
              <a:buNone/>
              <a:defRPr sz="3300" b="1"/>
            </a:lvl8pPr>
            <a:lvl9pPr marL="7522549" indent="0">
              <a:buNone/>
              <a:defRPr sz="3300" b="1"/>
            </a:lvl9pPr>
          </a:lstStyle>
          <a:p>
            <a:pPr lvl="0"/>
            <a:r>
              <a:rPr lang="en-US"/>
              <a:t>Click to edit Master text styles</a:t>
            </a:r>
          </a:p>
        </p:txBody>
      </p:sp>
      <p:sp>
        <p:nvSpPr>
          <p:cNvPr id="4" name="Content Placeholder 3"/>
          <p:cNvSpPr>
            <a:spLocks noGrp="1"/>
          </p:cNvSpPr>
          <p:nvPr>
            <p:ph sz="half" idx="2"/>
          </p:nvPr>
        </p:nvSpPr>
        <p:spPr>
          <a:xfrm>
            <a:off x="2194568" y="6959600"/>
            <a:ext cx="19392903" cy="12644122"/>
          </a:xfrm>
        </p:spPr>
        <p:txBody>
          <a:bodyPr/>
          <a:lstStyle>
            <a:defPPr>
              <a:defRPr kern="1200" smtId="4294967295"/>
            </a:defPPr>
            <a:lvl1pPr>
              <a:defRPr sz="4950"/>
            </a:lvl1pPr>
            <a:lvl2pPr>
              <a:defRPr sz="4100"/>
            </a:lvl2pPr>
            <a:lvl3pPr>
              <a:defRPr sz="3700"/>
            </a:lvl3pPr>
            <a:lvl4pPr>
              <a:defRPr sz="3300"/>
            </a:lvl4pPr>
            <a:lvl5pPr>
              <a:defRPr sz="3300"/>
            </a:lvl5pPr>
            <a:lvl6pPr>
              <a:defRPr sz="3300"/>
            </a:lvl6pPr>
            <a:lvl7pPr>
              <a:defRPr sz="3300"/>
            </a:lvl7pPr>
            <a:lvl8pPr>
              <a:defRPr sz="3300"/>
            </a:lvl8pPr>
            <a:lvl9pPr>
              <a:defRPr sz="3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4912362"/>
            <a:ext cx="19400520" cy="2047238"/>
          </a:xfrm>
        </p:spPr>
        <p:txBody>
          <a:bodyPr anchor="b"/>
          <a:lstStyle>
            <a:defPPr>
              <a:defRPr kern="1200" smtId="4294967295"/>
            </a:defPPr>
            <a:lvl1pPr marL="0" indent="0">
              <a:buNone/>
              <a:defRPr sz="4950" b="1"/>
            </a:lvl1pPr>
            <a:lvl2pPr marL="940318" indent="0">
              <a:buNone/>
              <a:defRPr sz="4100" b="1"/>
            </a:lvl2pPr>
            <a:lvl3pPr marL="1880637" indent="0">
              <a:buNone/>
              <a:defRPr sz="3700" b="1"/>
            </a:lvl3pPr>
            <a:lvl4pPr marL="2820956" indent="0">
              <a:buNone/>
              <a:defRPr sz="3300" b="1"/>
            </a:lvl4pPr>
            <a:lvl5pPr marL="3761275" indent="0">
              <a:buNone/>
              <a:defRPr sz="3300" b="1"/>
            </a:lvl5pPr>
            <a:lvl6pPr marL="4701593" indent="0">
              <a:buNone/>
              <a:defRPr sz="3300" b="1"/>
            </a:lvl6pPr>
            <a:lvl7pPr marL="5641911" indent="0">
              <a:buNone/>
              <a:defRPr sz="3300" b="1"/>
            </a:lvl7pPr>
            <a:lvl8pPr marL="6582230" indent="0">
              <a:buNone/>
              <a:defRPr sz="3300" b="1"/>
            </a:lvl8pPr>
            <a:lvl9pPr marL="7522549" indent="0">
              <a:buNone/>
              <a:defRPr sz="3300" b="1"/>
            </a:lvl9pPr>
          </a:lstStyle>
          <a:p>
            <a:pPr lvl="0"/>
            <a:r>
              <a:rPr lang="en-US"/>
              <a:t>Click to edit Master text styles</a:t>
            </a:r>
          </a:p>
        </p:txBody>
      </p:sp>
      <p:sp>
        <p:nvSpPr>
          <p:cNvPr id="6" name="Content Placeholder 5"/>
          <p:cNvSpPr>
            <a:spLocks noGrp="1"/>
          </p:cNvSpPr>
          <p:nvPr>
            <p:ph sz="quarter" idx="4"/>
          </p:nvPr>
        </p:nvSpPr>
        <p:spPr>
          <a:xfrm>
            <a:off x="22296121" y="6959600"/>
            <a:ext cx="19400520" cy="12644122"/>
          </a:xfrm>
        </p:spPr>
        <p:txBody>
          <a:bodyPr/>
          <a:lstStyle>
            <a:defPPr>
              <a:defRPr kern="1200" smtId="4294967295"/>
            </a:defPPr>
            <a:lvl1pPr>
              <a:defRPr sz="4950"/>
            </a:lvl1pPr>
            <a:lvl2pPr>
              <a:defRPr sz="4100"/>
            </a:lvl2pPr>
            <a:lvl3pPr>
              <a:defRPr sz="3700"/>
            </a:lvl3pPr>
            <a:lvl4pPr>
              <a:defRPr sz="3300"/>
            </a:lvl4pPr>
            <a:lvl5pPr>
              <a:defRPr sz="3300"/>
            </a:lvl5pPr>
            <a:lvl6pPr>
              <a:defRPr sz="3300"/>
            </a:lvl6pPr>
            <a:lvl7pPr>
              <a:defRPr sz="3300"/>
            </a:lvl7pPr>
            <a:lvl8pPr>
              <a:defRPr sz="3300"/>
            </a:lvl8pPr>
            <a:lvl9pPr>
              <a:defRPr sz="3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8" name="Footer Placeholder 7"/>
          <p:cNvSpPr>
            <a:spLocks noGrp="1"/>
          </p:cNvSpPr>
          <p:nvPr>
            <p:ph type="ftr" sz="quarter" idx="11"/>
          </p:nvPr>
        </p:nvSpPr>
        <p:spPr/>
        <p:txBody>
          <a:bodyPr/>
          <a:lstStyle>
            <a:defPPr>
              <a:defRPr kern="1200" smtId="4294967295"/>
            </a:defPPr>
          </a:lstStyle>
          <a:p>
            <a:endParaRPr lang="en-US"/>
          </a:p>
        </p:txBody>
      </p:sp>
      <p:sp>
        <p:nvSpPr>
          <p:cNvPr id="9" name="Slide Number Placeholder 8"/>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134033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Date Placeholder 2"/>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4" name="Footer Placeholder 3"/>
          <p:cNvSpPr>
            <a:spLocks noGrp="1"/>
          </p:cNvSpPr>
          <p:nvPr>
            <p:ph type="ftr" sz="quarter" idx="11"/>
          </p:nvPr>
        </p:nvSpPr>
        <p:spPr/>
        <p:txBody>
          <a:bodyPr/>
          <a:lstStyle>
            <a:defPPr>
              <a:defRPr kern="1200" smtId="4294967295"/>
            </a:defPPr>
          </a:lstStyle>
          <a:p>
            <a:endParaRPr lang="en-US"/>
          </a:p>
        </p:txBody>
      </p:sp>
      <p:sp>
        <p:nvSpPr>
          <p:cNvPr id="5" name="Slide Number Placeholder 4"/>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33511450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3" name="Footer Placeholder 2"/>
          <p:cNvSpPr>
            <a:spLocks noGrp="1"/>
          </p:cNvSpPr>
          <p:nvPr>
            <p:ph type="ftr" sz="quarter" idx="11"/>
          </p:nvPr>
        </p:nvSpPr>
        <p:spPr/>
        <p:txBody>
          <a:bodyPr/>
          <a:lstStyle>
            <a:defPPr>
              <a:defRPr kern="1200" smtId="4294967295"/>
            </a:defPPr>
          </a:lstStyle>
          <a:p>
            <a:endParaRPr lang="en-US"/>
          </a:p>
        </p:txBody>
      </p:sp>
      <p:sp>
        <p:nvSpPr>
          <p:cNvPr id="4" name="Slide Number Placeholder 3"/>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98481478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72" y="873760"/>
            <a:ext cx="14439903" cy="3718560"/>
          </a:xfrm>
        </p:spPr>
        <p:txBody>
          <a:bodyPr anchor="b"/>
          <a:lstStyle>
            <a:defPPr>
              <a:defRPr kern="1200" smtId="4294967295"/>
            </a:defPPr>
            <a:lvl1pPr algn="l">
              <a:defRPr sz="4100" b="1"/>
            </a:lvl1pPr>
          </a:lstStyle>
          <a:p>
            <a:r>
              <a:rPr lang="en-US"/>
              <a:t>Click to edit Master title style</a:t>
            </a:r>
          </a:p>
        </p:txBody>
      </p:sp>
      <p:sp>
        <p:nvSpPr>
          <p:cNvPr id="3" name="Content Placeholder 2"/>
          <p:cNvSpPr>
            <a:spLocks noGrp="1"/>
          </p:cNvSpPr>
          <p:nvPr>
            <p:ph idx="1"/>
          </p:nvPr>
        </p:nvSpPr>
        <p:spPr>
          <a:xfrm>
            <a:off x="17160239" y="873762"/>
            <a:ext cx="24536400" cy="18729962"/>
          </a:xfrm>
        </p:spPr>
        <p:txBody>
          <a:bodyPr/>
          <a:lstStyle>
            <a:defPPr>
              <a:defRPr kern="1200" smtId="4294967295"/>
            </a:defPPr>
            <a:lvl1pPr>
              <a:defRPr sz="6600"/>
            </a:lvl1pPr>
            <a:lvl2pPr>
              <a:defRPr sz="5750"/>
            </a:lvl2pPr>
            <a:lvl3pPr>
              <a:defRPr sz="4950"/>
            </a:lvl3pPr>
            <a:lvl4pPr>
              <a:defRPr sz="4100"/>
            </a:lvl4pPr>
            <a:lvl5pPr>
              <a:defRPr sz="4100"/>
            </a:lvl5pPr>
            <a:lvl6pPr>
              <a:defRPr sz="4100"/>
            </a:lvl6pPr>
            <a:lvl7pPr>
              <a:defRPr sz="4100"/>
            </a:lvl7pPr>
            <a:lvl8pPr>
              <a:defRPr sz="4100"/>
            </a:lvl8pPr>
            <a:lvl9pPr>
              <a:defRPr sz="4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72" y="4592322"/>
            <a:ext cx="14439903" cy="15011402"/>
          </a:xfrm>
        </p:spPr>
        <p:txBody>
          <a:bodyPr/>
          <a:lstStyle>
            <a:defPPr>
              <a:defRPr kern="1200" smtId="4294967295"/>
            </a:defPPr>
            <a:lvl1pPr marL="0" indent="0">
              <a:buNone/>
              <a:defRPr sz="2900"/>
            </a:lvl1pPr>
            <a:lvl2pPr marL="940318" indent="0">
              <a:buNone/>
              <a:defRPr sz="2450"/>
            </a:lvl2pPr>
            <a:lvl3pPr marL="1880637" indent="0">
              <a:buNone/>
              <a:defRPr sz="2050"/>
            </a:lvl3pPr>
            <a:lvl4pPr marL="2820956" indent="0">
              <a:buNone/>
              <a:defRPr sz="1850"/>
            </a:lvl4pPr>
            <a:lvl5pPr marL="3761275" indent="0">
              <a:buNone/>
              <a:defRPr sz="1850"/>
            </a:lvl5pPr>
            <a:lvl6pPr marL="4701593" indent="0">
              <a:buNone/>
              <a:defRPr sz="1850"/>
            </a:lvl6pPr>
            <a:lvl7pPr marL="5641911" indent="0">
              <a:buNone/>
              <a:defRPr sz="1850"/>
            </a:lvl7pPr>
            <a:lvl8pPr marL="6582230" indent="0">
              <a:buNone/>
              <a:defRPr sz="1850"/>
            </a:lvl8pPr>
            <a:lvl9pPr marL="7522549" indent="0">
              <a:buNone/>
              <a:defRPr sz="185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6364497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4" y="15361920"/>
            <a:ext cx="26334718" cy="1813562"/>
          </a:xfrm>
        </p:spPr>
        <p:txBody>
          <a:bodyPr anchor="b"/>
          <a:lstStyle>
            <a:defPPr>
              <a:defRPr kern="1200" smtId="4294967295"/>
            </a:defPPr>
            <a:lvl1pPr algn="l">
              <a:defRPr sz="4100" b="1"/>
            </a:lvl1pPr>
          </a:lstStyle>
          <a:p>
            <a:r>
              <a:rPr lang="en-US"/>
              <a:t>Click to edit Master title style</a:t>
            </a:r>
          </a:p>
        </p:txBody>
      </p:sp>
      <p:sp>
        <p:nvSpPr>
          <p:cNvPr id="3" name="Picture Placeholder 2"/>
          <p:cNvSpPr>
            <a:spLocks noGrp="1"/>
          </p:cNvSpPr>
          <p:nvPr>
            <p:ph type="pic" idx="1"/>
          </p:nvPr>
        </p:nvSpPr>
        <p:spPr>
          <a:xfrm>
            <a:off x="8602984" y="1960880"/>
            <a:ext cx="26334718" cy="13167361"/>
          </a:xfrm>
        </p:spPr>
        <p:txBody>
          <a:bodyPr/>
          <a:lstStyle>
            <a:defPPr>
              <a:defRPr kern="1200" smtId="4294967295"/>
            </a:defPPr>
            <a:lvl1pPr marL="0" indent="0">
              <a:buNone/>
              <a:defRPr sz="6600"/>
            </a:lvl1pPr>
            <a:lvl2pPr marL="940318" indent="0">
              <a:buNone/>
              <a:defRPr sz="5750"/>
            </a:lvl2pPr>
            <a:lvl3pPr marL="1880637" indent="0">
              <a:buNone/>
              <a:defRPr sz="4950"/>
            </a:lvl3pPr>
            <a:lvl4pPr marL="2820956" indent="0">
              <a:buNone/>
              <a:defRPr sz="4100"/>
            </a:lvl4pPr>
            <a:lvl5pPr marL="3761275" indent="0">
              <a:buNone/>
              <a:defRPr sz="4100"/>
            </a:lvl5pPr>
            <a:lvl6pPr marL="4701593" indent="0">
              <a:buNone/>
              <a:defRPr sz="4100"/>
            </a:lvl6pPr>
            <a:lvl7pPr marL="5641911" indent="0">
              <a:buNone/>
              <a:defRPr sz="4100"/>
            </a:lvl7pPr>
            <a:lvl8pPr marL="6582230" indent="0">
              <a:buNone/>
              <a:defRPr sz="4100"/>
            </a:lvl8pPr>
            <a:lvl9pPr marL="7522549" indent="0">
              <a:buNone/>
              <a:defRPr sz="4100"/>
            </a:lvl9pPr>
          </a:lstStyle>
          <a:p>
            <a:endParaRPr lang="en-US"/>
          </a:p>
        </p:txBody>
      </p:sp>
      <p:sp>
        <p:nvSpPr>
          <p:cNvPr id="4" name="Text Placeholder 3"/>
          <p:cNvSpPr>
            <a:spLocks noGrp="1"/>
          </p:cNvSpPr>
          <p:nvPr>
            <p:ph type="body" sz="half" idx="2"/>
          </p:nvPr>
        </p:nvSpPr>
        <p:spPr>
          <a:xfrm>
            <a:off x="8602984" y="17175482"/>
            <a:ext cx="26334718" cy="2575558"/>
          </a:xfrm>
        </p:spPr>
        <p:txBody>
          <a:bodyPr/>
          <a:lstStyle>
            <a:defPPr>
              <a:defRPr kern="1200" smtId="4294967295"/>
            </a:defPPr>
            <a:lvl1pPr marL="0" indent="0">
              <a:buNone/>
              <a:defRPr sz="2900"/>
            </a:lvl1pPr>
            <a:lvl2pPr marL="940318" indent="0">
              <a:buNone/>
              <a:defRPr sz="2450"/>
            </a:lvl2pPr>
            <a:lvl3pPr marL="1880637" indent="0">
              <a:buNone/>
              <a:defRPr sz="2050"/>
            </a:lvl3pPr>
            <a:lvl4pPr marL="2820956" indent="0">
              <a:buNone/>
              <a:defRPr sz="1850"/>
            </a:lvl4pPr>
            <a:lvl5pPr marL="3761275" indent="0">
              <a:buNone/>
              <a:defRPr sz="1850"/>
            </a:lvl5pPr>
            <a:lvl6pPr marL="4701593" indent="0">
              <a:buNone/>
              <a:defRPr sz="1850"/>
            </a:lvl6pPr>
            <a:lvl7pPr marL="5641911" indent="0">
              <a:buNone/>
              <a:defRPr sz="1850"/>
            </a:lvl7pPr>
            <a:lvl8pPr marL="6582230" indent="0">
              <a:buNone/>
              <a:defRPr sz="1850"/>
            </a:lvl8pPr>
            <a:lvl9pPr marL="7522549" indent="0">
              <a:buNone/>
              <a:defRPr sz="185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10/13/20</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109662618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2" y="878842"/>
            <a:ext cx="39502082" cy="3657600"/>
          </a:xfrm>
          <a:prstGeom prst="rect">
            <a:avLst/>
          </a:prstGeom>
        </p:spPr>
        <p:txBody>
          <a:bodyPr vert="horz" lIns="376108" tIns="188056" rIns="376108" bIns="188056" rtlCol="0" anchor="ctr">
            <a:normAutofit/>
          </a:bodyPr>
          <a:lstStyle>
            <a:defPPr>
              <a:defRPr kern="1200" smtId="4294967295"/>
            </a:defPPr>
          </a:lstStyle>
          <a:p>
            <a:r>
              <a:rPr lang="en-US"/>
              <a:t>Click to edit Master title style</a:t>
            </a:r>
          </a:p>
        </p:txBody>
      </p:sp>
      <p:sp>
        <p:nvSpPr>
          <p:cNvPr id="3" name="Text Placeholder 2"/>
          <p:cNvSpPr>
            <a:spLocks noGrp="1"/>
          </p:cNvSpPr>
          <p:nvPr>
            <p:ph type="body" idx="1"/>
          </p:nvPr>
        </p:nvSpPr>
        <p:spPr>
          <a:xfrm>
            <a:off x="2194562" y="5120642"/>
            <a:ext cx="39502082" cy="14483082"/>
          </a:xfrm>
          <a:prstGeom prst="rect">
            <a:avLst/>
          </a:prstGeom>
        </p:spPr>
        <p:txBody>
          <a:bodyPr vert="horz" lIns="376108" tIns="188056" rIns="376108" bIns="188056" rtlCol="0">
            <a:normAutofit/>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20340324"/>
            <a:ext cx="10241280" cy="1168400"/>
          </a:xfrm>
          <a:prstGeom prst="rect">
            <a:avLst/>
          </a:prstGeom>
        </p:spPr>
        <p:txBody>
          <a:bodyPr vert="horz" lIns="376108" tIns="188056" rIns="376108" bIns="188056" rtlCol="0" anchor="ctr"/>
          <a:lstStyle>
            <a:defPPr>
              <a:defRPr kern="1200" smtId="4294967295"/>
            </a:defPPr>
            <a:lvl1pPr algn="l">
              <a:defRPr sz="2450">
                <a:solidFill>
                  <a:schemeClr val="tx1">
                    <a:tint val="75000"/>
                  </a:schemeClr>
                </a:solidFill>
              </a:defRPr>
            </a:lvl1pPr>
          </a:lstStyle>
          <a:p>
            <a:fld id="{1D3EE5B7-680E-44FF-962F-3113FAB5030E}" type="datetimeFigureOut">
              <a:rPr lang="en-US" smtClean="0"/>
              <a:t>10/13/20</a:t>
            </a:fld>
            <a:endParaRPr lang="en-US"/>
          </a:p>
        </p:txBody>
      </p:sp>
      <p:sp>
        <p:nvSpPr>
          <p:cNvPr id="5" name="Footer Placeholder 4"/>
          <p:cNvSpPr>
            <a:spLocks noGrp="1"/>
          </p:cNvSpPr>
          <p:nvPr>
            <p:ph type="ftr" sz="quarter" idx="3"/>
          </p:nvPr>
        </p:nvSpPr>
        <p:spPr>
          <a:xfrm>
            <a:off x="14996161" y="20340324"/>
            <a:ext cx="13898880" cy="1168400"/>
          </a:xfrm>
          <a:prstGeom prst="rect">
            <a:avLst/>
          </a:prstGeom>
        </p:spPr>
        <p:txBody>
          <a:bodyPr vert="horz" lIns="376108" tIns="188056" rIns="376108" bIns="188056" rtlCol="0" anchor="ctr"/>
          <a:lstStyle>
            <a:defPPr>
              <a:defRPr kern="1200" smtId="4294967295"/>
            </a:defPPr>
            <a:lvl1pPr algn="ctr">
              <a:defRPr sz="24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20340324"/>
            <a:ext cx="10241280" cy="1168400"/>
          </a:xfrm>
          <a:prstGeom prst="rect">
            <a:avLst/>
          </a:prstGeom>
        </p:spPr>
        <p:txBody>
          <a:bodyPr vert="horz" lIns="376108" tIns="188056" rIns="376108" bIns="188056" rtlCol="0" anchor="ctr"/>
          <a:lstStyle>
            <a:defPPr>
              <a:defRPr kern="1200" smtId="4294967295"/>
            </a:defPPr>
            <a:lvl1pPr algn="r">
              <a:defRPr sz="2450">
                <a:solidFill>
                  <a:schemeClr val="tx1">
                    <a:tint val="75000"/>
                  </a:schemeClr>
                </a:solidFill>
              </a:defRPr>
            </a:lvl1pPr>
          </a:lstStyle>
          <a:p>
            <a:fld id="{E7FB6C12-88B7-467E-AE43-45481E628990}" type="slidenum">
              <a:rPr lang="en-US" smtClean="0"/>
              <a:t>‹#›</a:t>
            </a:fld>
            <a:endParaRPr lang="en-US"/>
          </a:p>
        </p:txBody>
      </p:sp>
      <p:pic>
        <p:nvPicPr>
          <p:cNvPr id="7" name="New picture"/>
          <p:cNvPicPr/>
          <p:nvPr/>
        </p:nvPicPr>
        <p:blipFill>
          <a:blip r:embed="rId13"/>
          <a:stretch>
            <a:fillRect/>
          </a:stretch>
        </p:blipFill>
        <p:spPr>
          <a:xfrm rot="16200000">
            <a:off x="-11506200" y="10972800"/>
            <a:ext cx="14274800" cy="4368800"/>
          </a:xfrm>
          <a:prstGeom prst="rect">
            <a:avLst/>
          </a:prstGeom>
        </p:spPr>
      </p:pic>
      <p:pic>
        <p:nvPicPr>
          <p:cNvPr id="8" name="New picture"/>
          <p:cNvPicPr/>
          <p:nvPr/>
        </p:nvPicPr>
        <p:blipFill>
          <a:blip r:embed="rId13"/>
          <a:stretch>
            <a:fillRect/>
          </a:stretch>
        </p:blipFill>
        <p:spPr>
          <a:xfrm rot="5400000">
            <a:off x="41122600" y="10972800"/>
            <a:ext cx="14274800" cy="4368800"/>
          </a:xfrm>
          <a:prstGeom prst="rect">
            <a:avLst/>
          </a:prstGeom>
        </p:spPr>
      </p:pic>
      <p:pic>
        <p:nvPicPr>
          <p:cNvPr id="9" name="New picture"/>
          <p:cNvPicPr/>
          <p:nvPr/>
        </p:nvPicPr>
        <p:blipFill>
          <a:blip r:embed="rId14"/>
          <a:stretch>
            <a:fillRect/>
          </a:stretch>
        </p:blipFill>
        <p:spPr>
          <a:xfrm>
            <a:off x="6959600" y="22453600"/>
            <a:ext cx="29972000" cy="1549400"/>
          </a:xfrm>
          <a:prstGeom prst="rect">
            <a:avLst/>
          </a:prstGeom>
        </p:spPr>
      </p:pic>
      <p:sp>
        <p:nvSpPr>
          <p:cNvPr id="10" name="New shape"/>
          <p:cNvSpPr/>
          <p:nvPr/>
        </p:nvSpPr>
        <p:spPr>
          <a:xfrm>
            <a:off x="6959600" y="230251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inquisitalanchor  Size: 48x24</a:t>
            </a:r>
          </a:p>
        </p:txBody>
      </p:sp>
    </p:spTree>
    <p:extLst>
      <p:ext uri="{BB962C8B-B14F-4D97-AF65-F5344CB8AC3E}">
        <p14:creationId xmlns:p14="http://schemas.microsoft.com/office/powerpoint/2010/main" val="2659232896"/>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defPPr>
        <a:defRPr kern="1200" smtId="4294967295"/>
      </a:defPPr>
      <a:lvl1pPr algn="ctr" defTabSz="1880637" rtl="0" eaLnBrk="1" latinLnBrk="0" hangingPunct="1">
        <a:spcBef>
          <a:spcPct val="0"/>
        </a:spcBef>
        <a:buNone/>
        <a:defRPr sz="9050" kern="1200">
          <a:solidFill>
            <a:schemeClr val="tx1"/>
          </a:solidFill>
          <a:latin typeface="+mj-lt"/>
          <a:ea typeface="+mj-ea"/>
          <a:cs typeface="+mj-cs"/>
        </a:defRPr>
      </a:lvl1pPr>
    </p:titleStyle>
    <p:bodyStyle>
      <a:defPPr>
        <a:defRPr kern="1200" smtId="4294967295"/>
      </a:defPPr>
      <a:lvl1pPr marL="705238" indent="-705238" algn="l" defTabSz="1880637" rtl="0" eaLnBrk="1" latinLnBrk="0" hangingPunct="1">
        <a:spcBef>
          <a:spcPct val="20000"/>
        </a:spcBef>
        <a:buFont typeface="Arial" pitchFamily="34" charset="0"/>
        <a:buChar char="•"/>
        <a:defRPr sz="6600" kern="1200">
          <a:solidFill>
            <a:schemeClr val="tx1"/>
          </a:solidFill>
          <a:latin typeface="+mn-lt"/>
          <a:ea typeface="+mn-ea"/>
          <a:cs typeface="+mn-cs"/>
        </a:defRPr>
      </a:lvl1pPr>
      <a:lvl2pPr marL="1528018" indent="-587700" algn="l" defTabSz="1880637" rtl="0" eaLnBrk="1" latinLnBrk="0" hangingPunct="1">
        <a:spcBef>
          <a:spcPct val="20000"/>
        </a:spcBef>
        <a:buFont typeface="Arial" pitchFamily="34" charset="0"/>
        <a:buChar char="–"/>
        <a:defRPr sz="5750" kern="1200">
          <a:solidFill>
            <a:schemeClr val="tx1"/>
          </a:solidFill>
          <a:latin typeface="+mn-lt"/>
          <a:ea typeface="+mn-ea"/>
          <a:cs typeface="+mn-cs"/>
        </a:defRPr>
      </a:lvl2pPr>
      <a:lvl3pPr marL="2350797" indent="-470160" algn="l" defTabSz="1880637" rtl="0" eaLnBrk="1" latinLnBrk="0" hangingPunct="1">
        <a:spcBef>
          <a:spcPct val="20000"/>
        </a:spcBef>
        <a:buFont typeface="Arial" pitchFamily="34" charset="0"/>
        <a:buChar char="•"/>
        <a:defRPr sz="4950" kern="1200">
          <a:solidFill>
            <a:schemeClr val="tx1"/>
          </a:solidFill>
          <a:latin typeface="+mn-lt"/>
          <a:ea typeface="+mn-ea"/>
          <a:cs typeface="+mn-cs"/>
        </a:defRPr>
      </a:lvl3pPr>
      <a:lvl4pPr marL="3291115"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4pPr>
      <a:lvl5pPr marL="4231434"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5pPr>
      <a:lvl6pPr marL="5171753"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6pPr>
      <a:lvl7pPr marL="6112071"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7pPr>
      <a:lvl8pPr marL="7052390"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8pPr>
      <a:lvl9pPr marL="7992708"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9pPr>
    </p:bodyStyle>
    <p:otherStyle>
      <a:defPPr>
        <a:defRPr lang="en-US"/>
      </a:defPPr>
      <a:lvl1pPr marL="0" algn="l" defTabSz="1880637" rtl="0" eaLnBrk="1" latinLnBrk="0" hangingPunct="1">
        <a:defRPr sz="3700" kern="1200">
          <a:solidFill>
            <a:schemeClr val="tx1"/>
          </a:solidFill>
          <a:latin typeface="+mn-lt"/>
          <a:ea typeface="+mn-ea"/>
          <a:cs typeface="+mn-cs"/>
        </a:defRPr>
      </a:lvl1pPr>
      <a:lvl2pPr marL="940318" algn="l" defTabSz="1880637" rtl="0" eaLnBrk="1" latinLnBrk="0" hangingPunct="1">
        <a:defRPr sz="3700" kern="1200">
          <a:solidFill>
            <a:schemeClr val="tx1"/>
          </a:solidFill>
          <a:latin typeface="+mn-lt"/>
          <a:ea typeface="+mn-ea"/>
          <a:cs typeface="+mn-cs"/>
        </a:defRPr>
      </a:lvl2pPr>
      <a:lvl3pPr marL="1880637" algn="l" defTabSz="1880637" rtl="0" eaLnBrk="1" latinLnBrk="0" hangingPunct="1">
        <a:defRPr sz="3700" kern="1200">
          <a:solidFill>
            <a:schemeClr val="tx1"/>
          </a:solidFill>
          <a:latin typeface="+mn-lt"/>
          <a:ea typeface="+mn-ea"/>
          <a:cs typeface="+mn-cs"/>
        </a:defRPr>
      </a:lvl3pPr>
      <a:lvl4pPr marL="2820956" algn="l" defTabSz="1880637" rtl="0" eaLnBrk="1" latinLnBrk="0" hangingPunct="1">
        <a:defRPr sz="3700" kern="1200">
          <a:solidFill>
            <a:schemeClr val="tx1"/>
          </a:solidFill>
          <a:latin typeface="+mn-lt"/>
          <a:ea typeface="+mn-ea"/>
          <a:cs typeface="+mn-cs"/>
        </a:defRPr>
      </a:lvl4pPr>
      <a:lvl5pPr marL="3761275" algn="l" defTabSz="1880637" rtl="0" eaLnBrk="1" latinLnBrk="0" hangingPunct="1">
        <a:defRPr sz="3700" kern="1200">
          <a:solidFill>
            <a:schemeClr val="tx1"/>
          </a:solidFill>
          <a:latin typeface="+mn-lt"/>
          <a:ea typeface="+mn-ea"/>
          <a:cs typeface="+mn-cs"/>
        </a:defRPr>
      </a:lvl5pPr>
      <a:lvl6pPr marL="4701593" algn="l" defTabSz="1880637" rtl="0" eaLnBrk="1" latinLnBrk="0" hangingPunct="1">
        <a:defRPr sz="3700" kern="1200">
          <a:solidFill>
            <a:schemeClr val="tx1"/>
          </a:solidFill>
          <a:latin typeface="+mn-lt"/>
          <a:ea typeface="+mn-ea"/>
          <a:cs typeface="+mn-cs"/>
        </a:defRPr>
      </a:lvl6pPr>
      <a:lvl7pPr marL="5641911" algn="l" defTabSz="1880637" rtl="0" eaLnBrk="1" latinLnBrk="0" hangingPunct="1">
        <a:defRPr sz="3700" kern="1200">
          <a:solidFill>
            <a:schemeClr val="tx1"/>
          </a:solidFill>
          <a:latin typeface="+mn-lt"/>
          <a:ea typeface="+mn-ea"/>
          <a:cs typeface="+mn-cs"/>
        </a:defRPr>
      </a:lvl7pPr>
      <a:lvl8pPr marL="6582230" algn="l" defTabSz="1880637" rtl="0" eaLnBrk="1" latinLnBrk="0" hangingPunct="1">
        <a:defRPr sz="3700" kern="1200">
          <a:solidFill>
            <a:schemeClr val="tx1"/>
          </a:solidFill>
          <a:latin typeface="+mn-lt"/>
          <a:ea typeface="+mn-ea"/>
          <a:cs typeface="+mn-cs"/>
        </a:defRPr>
      </a:lvl8pPr>
      <a:lvl9pPr marL="7522549" algn="l" defTabSz="1880637" rtl="0" eaLnBrk="1" latinLnBrk="0" hangingPunct="1">
        <a:defRPr sz="3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tiff"/><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comments" Target="../comments/comment1.xml"/><Relationship Id="rId4" Type="http://schemas.openxmlformats.org/officeDocument/2006/relationships/image" Target="../media/image4.emf"/><Relationship Id="rId9" Type="http://schemas.openxmlformats.org/officeDocument/2006/relationships/image" Target="../media/image9.emf"/></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ABA87">
            <a:alpha val="64000"/>
          </a:srgbClr>
        </a:solidFill>
        <a:effectLst/>
      </p:bgPr>
    </p:bg>
    <p:spTree>
      <p:nvGrpSpPr>
        <p:cNvPr id="1" name=""/>
        <p:cNvGrpSpPr/>
        <p:nvPr/>
      </p:nvGrpSpPr>
      <p:grpSpPr>
        <a:xfrm>
          <a:off x="0" y="0"/>
          <a:ext cx="0" cy="0"/>
          <a:chOff x="0" y="0"/>
          <a:chExt cx="0" cy="0"/>
        </a:xfrm>
      </p:grpSpPr>
      <p:sp>
        <p:nvSpPr>
          <p:cNvPr id="92" name="Rounded Rectangle 91">
            <a:extLst>
              <a:ext uri="{FF2B5EF4-FFF2-40B4-BE49-F238E27FC236}">
                <a16:creationId xmlns:a16="http://schemas.microsoft.com/office/drawing/2014/main" id="{31D9E157-85EA-3641-8AAD-629AF3A00A11}"/>
              </a:ext>
            </a:extLst>
          </p:cNvPr>
          <p:cNvSpPr/>
          <p:nvPr/>
        </p:nvSpPr>
        <p:spPr>
          <a:xfrm>
            <a:off x="0" y="5405093"/>
            <a:ext cx="43891200" cy="16631005"/>
          </a:xfrm>
          <a:prstGeom prst="roundRect">
            <a:avLst>
              <a:gd name="adj"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Bangla MN" pitchFamily="2" charset="0"/>
                <a:cs typeface="Bangla MN" pitchFamily="2" charset="0"/>
              </a:rPr>
              <a:t>an MMN</a:t>
            </a:r>
            <a:endParaRPr lang="en-US" i="1" dirty="0">
              <a:solidFill>
                <a:schemeClr val="tx1"/>
              </a:solidFill>
              <a:latin typeface="Lao MN" pitchFamily="2" charset="0"/>
              <a:cs typeface="Lao MN" pitchFamily="2" charset="0"/>
            </a:endParaRPr>
          </a:p>
        </p:txBody>
      </p:sp>
      <p:sp>
        <p:nvSpPr>
          <p:cNvPr id="23" name="Text Placeholder 5">
            <a:extLst>
              <a:ext uri="{FF2B5EF4-FFF2-40B4-BE49-F238E27FC236}">
                <a16:creationId xmlns:a16="http://schemas.microsoft.com/office/drawing/2014/main" id="{8B06C1FF-F854-4F91-ABC7-AA41C714448B}"/>
              </a:ext>
            </a:extLst>
          </p:cNvPr>
          <p:cNvSpPr txBox="1"/>
          <p:nvPr/>
        </p:nvSpPr>
        <p:spPr>
          <a:xfrm>
            <a:off x="1131847" y="849345"/>
            <a:ext cx="42006250" cy="2814011"/>
          </a:xfrm>
          <a:prstGeom prst="rect">
            <a:avLst/>
          </a:prstGeom>
          <a:ln>
            <a:noFill/>
          </a:ln>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defTabSz="2507516">
              <a:spcBef>
                <a:spcPct val="20000"/>
              </a:spcBef>
              <a:defRPr/>
            </a:pPr>
            <a:r>
              <a:rPr lang="en-US" sz="9600" b="1" dirty="0">
                <a:solidFill>
                  <a:schemeClr val="tx2">
                    <a:lumMod val="75000"/>
                  </a:schemeClr>
                </a:solidFill>
                <a:latin typeface="Bangla MN" pitchFamily="2" charset="0"/>
                <a:ea typeface="Lantinghei SC Demibold" panose="02000000000000000000" pitchFamily="2" charset="-122"/>
                <a:cs typeface="Bangla MN" pitchFamily="2" charset="0"/>
              </a:rPr>
              <a:t>Neural sensitivity to local and global distributional information in speech changes as a function of development </a:t>
            </a:r>
          </a:p>
        </p:txBody>
      </p:sp>
      <p:sp>
        <p:nvSpPr>
          <p:cNvPr id="24" name="Text Placeholder 5">
            <a:extLst>
              <a:ext uri="{FF2B5EF4-FFF2-40B4-BE49-F238E27FC236}">
                <a16:creationId xmlns:a16="http://schemas.microsoft.com/office/drawing/2014/main" id="{18E48679-06C4-48E4-8012-35973D02854F}"/>
              </a:ext>
            </a:extLst>
          </p:cNvPr>
          <p:cNvSpPr txBox="1"/>
          <p:nvPr/>
        </p:nvSpPr>
        <p:spPr>
          <a:xfrm>
            <a:off x="1374044" y="3902524"/>
            <a:ext cx="23867875" cy="1218795"/>
          </a:xfrm>
          <a:prstGeom prst="rect">
            <a:avLst/>
          </a:prstGeom>
        </p:spPr>
        <p:txBody>
          <a:bodyPr wrap="square"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nSpc>
                <a:spcPct val="120000"/>
              </a:lnSpc>
              <a:defRPr/>
            </a:pPr>
            <a:r>
              <a:rPr lang="en-US" sz="6600" dirty="0">
                <a:solidFill>
                  <a:schemeClr val="tx2">
                    <a:lumMod val="75000"/>
                  </a:schemeClr>
                </a:solidFill>
                <a:latin typeface="Bangla MN" pitchFamily="2" charset="0"/>
                <a:ea typeface="Open Sans" panose="020B0606030504020204" pitchFamily="34" charset="0"/>
                <a:cs typeface="Bangla MN" pitchFamily="2" charset="0"/>
              </a:rPr>
              <a:t>Yi-Lun Weng</a:t>
            </a:r>
            <a:r>
              <a:rPr lang="en-US" sz="6600" baseline="30000" dirty="0">
                <a:solidFill>
                  <a:schemeClr val="tx2">
                    <a:lumMod val="75000"/>
                  </a:schemeClr>
                </a:solidFill>
                <a:latin typeface="Bangla MN" pitchFamily="2" charset="0"/>
                <a:ea typeface="Open Sans" panose="020B0606030504020204" pitchFamily="34" charset="0"/>
                <a:cs typeface="Bangla MN" pitchFamily="2" charset="0"/>
              </a:rPr>
              <a:t>1 </a:t>
            </a:r>
            <a:r>
              <a:rPr lang="en-US" sz="6600" dirty="0">
                <a:solidFill>
                  <a:schemeClr val="tx2">
                    <a:lumMod val="75000"/>
                  </a:schemeClr>
                </a:solidFill>
                <a:latin typeface="Bangla MN" pitchFamily="2" charset="0"/>
                <a:ea typeface="Open Sans" panose="020B0606030504020204" pitchFamily="34" charset="0"/>
                <a:cs typeface="Bangla MN" pitchFamily="2" charset="0"/>
              </a:rPr>
              <a:t> Julie M. Schneider</a:t>
            </a:r>
            <a:r>
              <a:rPr lang="en-US" sz="6600" baseline="30000" dirty="0">
                <a:solidFill>
                  <a:schemeClr val="tx2">
                    <a:lumMod val="75000"/>
                  </a:schemeClr>
                </a:solidFill>
                <a:latin typeface="Bangla MN" pitchFamily="2" charset="0"/>
                <a:ea typeface="Open Sans" panose="020B0606030504020204" pitchFamily="34" charset="0"/>
                <a:cs typeface="Bangla MN" pitchFamily="2" charset="0"/>
              </a:rPr>
              <a:t>1,2 </a:t>
            </a:r>
            <a:r>
              <a:rPr lang="en-US" sz="6600" dirty="0">
                <a:solidFill>
                  <a:schemeClr val="tx2">
                    <a:lumMod val="75000"/>
                  </a:schemeClr>
                </a:solidFill>
                <a:latin typeface="Bangla MN" pitchFamily="2" charset="0"/>
                <a:ea typeface="Open Sans" panose="020B0606030504020204" pitchFamily="34" charset="0"/>
                <a:cs typeface="Bangla MN" pitchFamily="2" charset="0"/>
              </a:rPr>
              <a:t> Zhenghan Qi</a:t>
            </a:r>
            <a:r>
              <a:rPr lang="en-US" sz="6600" baseline="30000" dirty="0">
                <a:solidFill>
                  <a:schemeClr val="tx2">
                    <a:lumMod val="75000"/>
                  </a:schemeClr>
                </a:solidFill>
                <a:latin typeface="Bangla MN" pitchFamily="2" charset="0"/>
                <a:ea typeface="Open Sans" panose="020B0606030504020204" pitchFamily="34" charset="0"/>
                <a:cs typeface="Bangla MN" pitchFamily="2" charset="0"/>
              </a:rPr>
              <a:t>1</a:t>
            </a:r>
            <a:r>
              <a:rPr lang="en-US" sz="6600" dirty="0">
                <a:solidFill>
                  <a:schemeClr val="tx2">
                    <a:lumMod val="75000"/>
                  </a:schemeClr>
                </a:solidFill>
                <a:latin typeface="Bangla MN" pitchFamily="2" charset="0"/>
                <a:ea typeface="Open Sans" panose="020B0606030504020204" pitchFamily="34" charset="0"/>
                <a:cs typeface="Bangla MN" pitchFamily="2" charset="0"/>
              </a:rPr>
              <a:t> </a:t>
            </a:r>
          </a:p>
        </p:txBody>
      </p:sp>
      <p:sp>
        <p:nvSpPr>
          <p:cNvPr id="96" name="Oval 95">
            <a:extLst>
              <a:ext uri="{FF2B5EF4-FFF2-40B4-BE49-F238E27FC236}">
                <a16:creationId xmlns:a16="http://schemas.microsoft.com/office/drawing/2014/main" id="{5405D889-998A-B846-AFD2-F87ED1F59500}"/>
              </a:ext>
            </a:extLst>
          </p:cNvPr>
          <p:cNvSpPr/>
          <p:nvPr/>
        </p:nvSpPr>
        <p:spPr>
          <a:xfrm>
            <a:off x="24879201" y="9603683"/>
            <a:ext cx="1985601" cy="19059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a:extLst>
              <a:ext uri="{FF2B5EF4-FFF2-40B4-BE49-F238E27FC236}">
                <a16:creationId xmlns:a16="http://schemas.microsoft.com/office/drawing/2014/main" id="{866D41C7-0CCC-C942-940B-7057C6472269}"/>
              </a:ext>
            </a:extLst>
          </p:cNvPr>
          <p:cNvSpPr txBox="1"/>
          <p:nvPr/>
        </p:nvSpPr>
        <p:spPr>
          <a:xfrm>
            <a:off x="514722" y="5880491"/>
            <a:ext cx="11286348" cy="614414"/>
          </a:xfrm>
          <a:prstGeom prst="roundRect">
            <a:avLst/>
          </a:prstGeom>
          <a:solidFill>
            <a:srgbClr val="3ABA87">
              <a:alpha val="17000"/>
            </a:srgbClr>
          </a:solidFill>
          <a:ln w="76200">
            <a:noFill/>
          </a:ln>
          <a:effectLst/>
        </p:spPr>
        <p:style>
          <a:lnRef idx="2">
            <a:schemeClr val="dk1"/>
          </a:lnRef>
          <a:fillRef idx="1">
            <a:schemeClr val="lt1"/>
          </a:fillRef>
          <a:effectRef idx="0">
            <a:schemeClr val="dk1"/>
          </a:effectRef>
          <a:fontRef idx="minor">
            <a:schemeClr val="dk1"/>
          </a:fontRef>
        </p:style>
        <p:txBody>
          <a:bodyPr wrap="square" rtlCol="0" anchor="ctr">
            <a:noAutofit/>
          </a:bodyPr>
          <a:lstStyle/>
          <a:p>
            <a:pPr algn="ctr" defTabSz="3135215">
              <a:defRPr/>
            </a:pPr>
            <a:r>
              <a:rPr lang="en-US" sz="6000" b="1" dirty="0">
                <a:solidFill>
                  <a:schemeClr val="tx2">
                    <a:lumMod val="75000"/>
                  </a:schemeClr>
                </a:solidFill>
                <a:latin typeface="Superclarendon" panose="02060605060000020003" pitchFamily="18" charset="77"/>
                <a:ea typeface="Lantinghei SC Demibold" panose="02000000000000000000" pitchFamily="2" charset="-122"/>
                <a:cs typeface="Thonburi" pitchFamily="2" charset="-34"/>
              </a:rPr>
              <a:t>The goals</a:t>
            </a:r>
          </a:p>
        </p:txBody>
      </p:sp>
      <p:pic>
        <p:nvPicPr>
          <p:cNvPr id="2" name="Picture 1">
            <a:extLst>
              <a:ext uri="{FF2B5EF4-FFF2-40B4-BE49-F238E27FC236}">
                <a16:creationId xmlns:a16="http://schemas.microsoft.com/office/drawing/2014/main" id="{CD0E7163-02CE-C14D-96B4-C205C7B78C01}"/>
              </a:ext>
            </a:extLst>
          </p:cNvPr>
          <p:cNvPicPr>
            <a:picLocks noChangeAspect="1"/>
          </p:cNvPicPr>
          <p:nvPr/>
        </p:nvPicPr>
        <p:blipFill rotWithShape="1">
          <a:blip r:embed="rId3"/>
          <a:srcRect l="11264" t="20129" r="51153" b="22720"/>
          <a:stretch/>
        </p:blipFill>
        <p:spPr>
          <a:xfrm>
            <a:off x="33317339" y="20689368"/>
            <a:ext cx="1379504" cy="1398528"/>
          </a:xfrm>
          <a:prstGeom prst="rect">
            <a:avLst/>
          </a:prstGeom>
        </p:spPr>
      </p:pic>
      <p:sp>
        <p:nvSpPr>
          <p:cNvPr id="3" name="TextBox 2">
            <a:extLst>
              <a:ext uri="{FF2B5EF4-FFF2-40B4-BE49-F238E27FC236}">
                <a16:creationId xmlns:a16="http://schemas.microsoft.com/office/drawing/2014/main" id="{CB318CAA-7BCD-B24E-98C7-3E888045F97D}"/>
              </a:ext>
            </a:extLst>
          </p:cNvPr>
          <p:cNvSpPr txBox="1"/>
          <p:nvPr/>
        </p:nvSpPr>
        <p:spPr>
          <a:xfrm>
            <a:off x="39426649" y="21104359"/>
            <a:ext cx="2739853" cy="738664"/>
          </a:xfrm>
          <a:prstGeom prst="rect">
            <a:avLst/>
          </a:prstGeom>
          <a:noFill/>
        </p:spPr>
        <p:txBody>
          <a:bodyPr wrap="none" rtlCol="0">
            <a:spAutoFit/>
          </a:bodyPr>
          <a:lstStyle/>
          <a:p>
            <a:r>
              <a:rPr lang="en-US" sz="4200" dirty="0">
                <a:latin typeface="Avenir Medium" panose="02000503020000020003" pitchFamily="2" charset="0"/>
                <a:ea typeface="+mj-ea"/>
              </a:rPr>
              <a:t>@udelqlab</a:t>
            </a:r>
          </a:p>
        </p:txBody>
      </p:sp>
      <p:pic>
        <p:nvPicPr>
          <p:cNvPr id="57" name="Picture 56">
            <a:extLst>
              <a:ext uri="{FF2B5EF4-FFF2-40B4-BE49-F238E27FC236}">
                <a16:creationId xmlns:a16="http://schemas.microsoft.com/office/drawing/2014/main" id="{209FFFE5-CD39-F441-A6DE-45E1AC1405FC}"/>
              </a:ext>
            </a:extLst>
          </p:cNvPr>
          <p:cNvPicPr>
            <a:picLocks noChangeAspect="1"/>
          </p:cNvPicPr>
          <p:nvPr/>
        </p:nvPicPr>
        <p:blipFill rotWithShape="1">
          <a:blip r:embed="rId3"/>
          <a:srcRect l="50104" t="20129" r="12483" b="22720"/>
          <a:stretch/>
        </p:blipFill>
        <p:spPr>
          <a:xfrm>
            <a:off x="38047145" y="20705495"/>
            <a:ext cx="1379504" cy="1404859"/>
          </a:xfrm>
          <a:prstGeom prst="rect">
            <a:avLst/>
          </a:prstGeom>
        </p:spPr>
      </p:pic>
      <p:sp>
        <p:nvSpPr>
          <p:cNvPr id="58" name="TextBox 57">
            <a:extLst>
              <a:ext uri="{FF2B5EF4-FFF2-40B4-BE49-F238E27FC236}">
                <a16:creationId xmlns:a16="http://schemas.microsoft.com/office/drawing/2014/main" id="{98238B87-EBF1-1F4A-89CC-1AF8A2631C0A}"/>
              </a:ext>
            </a:extLst>
          </p:cNvPr>
          <p:cNvSpPr txBox="1"/>
          <p:nvPr/>
        </p:nvSpPr>
        <p:spPr>
          <a:xfrm>
            <a:off x="34575970" y="21096255"/>
            <a:ext cx="3451586" cy="707886"/>
          </a:xfrm>
          <a:prstGeom prst="rect">
            <a:avLst/>
          </a:prstGeom>
          <a:noFill/>
        </p:spPr>
        <p:txBody>
          <a:bodyPr wrap="none" rtlCol="0">
            <a:spAutoFit/>
          </a:bodyPr>
          <a:lstStyle/>
          <a:p>
            <a:r>
              <a:rPr lang="en-US" sz="4000" dirty="0">
                <a:latin typeface="Avenir Medium" panose="02000503020000020003" pitchFamily="2" charset="0"/>
                <a:ea typeface="+mj-ea"/>
                <a:cs typeface="Bangla MN" pitchFamily="2" charset="0"/>
              </a:rPr>
              <a:t>QLAB at UDel</a:t>
            </a:r>
          </a:p>
        </p:txBody>
      </p:sp>
      <p:pic>
        <p:nvPicPr>
          <p:cNvPr id="59" name="Picture 58">
            <a:extLst>
              <a:ext uri="{FF2B5EF4-FFF2-40B4-BE49-F238E27FC236}">
                <a16:creationId xmlns:a16="http://schemas.microsoft.com/office/drawing/2014/main" id="{690FD7C7-ABFA-2643-AD3C-EB01C41BB9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75835" y="20799052"/>
            <a:ext cx="1162314" cy="1162314"/>
          </a:xfrm>
          <a:prstGeom prst="rect">
            <a:avLst/>
          </a:prstGeom>
        </p:spPr>
      </p:pic>
      <p:pic>
        <p:nvPicPr>
          <p:cNvPr id="5" name="Picture 4">
            <a:extLst>
              <a:ext uri="{FF2B5EF4-FFF2-40B4-BE49-F238E27FC236}">
                <a16:creationId xmlns:a16="http://schemas.microsoft.com/office/drawing/2014/main" id="{9B31C574-377C-A241-AFB9-24E69EB37C2F}"/>
              </a:ext>
            </a:extLst>
          </p:cNvPr>
          <p:cNvPicPr>
            <a:picLocks noChangeAspect="1"/>
          </p:cNvPicPr>
          <p:nvPr/>
        </p:nvPicPr>
        <p:blipFill rotWithShape="1">
          <a:blip r:embed="rId5">
            <a:duotone>
              <a:prstClr val="black"/>
              <a:schemeClr val="tx2">
                <a:lumMod val="40000"/>
                <a:lumOff val="60000"/>
                <a:tint val="45000"/>
                <a:satMod val="400000"/>
              </a:schemeClr>
            </a:duotone>
            <a:extLst>
              <a:ext uri="{28A0092B-C50C-407E-A947-70E740481C1C}">
                <a14:useLocalDpi xmlns:a14="http://schemas.microsoft.com/office/drawing/2010/main" val="0"/>
              </a:ext>
            </a:extLst>
          </a:blip>
          <a:srcRect l="23771" t="21715" r="23771" b="36440"/>
          <a:stretch/>
        </p:blipFill>
        <p:spPr>
          <a:xfrm>
            <a:off x="25872001" y="3637469"/>
            <a:ext cx="1922631" cy="1533709"/>
          </a:xfrm>
          <a:prstGeom prst="rect">
            <a:avLst/>
          </a:prstGeom>
        </p:spPr>
      </p:pic>
      <p:sp>
        <p:nvSpPr>
          <p:cNvPr id="75" name="TextBox 19">
            <a:extLst>
              <a:ext uri="{FF2B5EF4-FFF2-40B4-BE49-F238E27FC236}">
                <a16:creationId xmlns:a16="http://schemas.microsoft.com/office/drawing/2014/main" id="{C04FA165-FD0C-734A-BF0E-DCB5CE776026}"/>
              </a:ext>
            </a:extLst>
          </p:cNvPr>
          <p:cNvSpPr txBox="1">
            <a:spLocks noChangeArrowheads="1"/>
          </p:cNvSpPr>
          <p:nvPr/>
        </p:nvSpPr>
        <p:spPr bwMode="auto">
          <a:xfrm>
            <a:off x="671521" y="6726197"/>
            <a:ext cx="11686377" cy="6028559"/>
          </a:xfrm>
          <a:prstGeom prst="rect">
            <a:avLst/>
          </a:prstGeom>
          <a:solidFill>
            <a:schemeClr val="bg1"/>
          </a:solidFill>
          <a:ln>
            <a:noFill/>
          </a:ln>
        </p:spPr>
        <p:txBody>
          <a:bodyPr wrap="square" lIns="60945" tIns="30473" rIns="60945" bIns="30473">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marL="457200" indent="-457200">
              <a:lnSpc>
                <a:spcPct val="130000"/>
              </a:lnSpc>
              <a:buFont typeface="Arial" panose="020B0604020202020204" pitchFamily="34" charset="0"/>
              <a:buChar char="•"/>
            </a:pPr>
            <a:r>
              <a:rPr lang="en-US" sz="3000" dirty="0">
                <a:latin typeface="Bangla MN" pitchFamily="2" charset="0"/>
                <a:ea typeface="+mn-ea"/>
                <a:cs typeface="Bangla MN" pitchFamily="2" charset="0"/>
              </a:rPr>
              <a:t>Children are sensitive to regularities within their environment. </a:t>
            </a:r>
          </a:p>
          <a:p>
            <a:pPr marL="457200" indent="-457200">
              <a:lnSpc>
                <a:spcPct val="130000"/>
              </a:lnSpc>
              <a:buFont typeface="Arial" panose="020B0604020202020204" pitchFamily="34" charset="0"/>
              <a:buChar char="•"/>
            </a:pPr>
            <a:r>
              <a:rPr lang="en-US" sz="3000" dirty="0">
                <a:latin typeface="Bangla MN" pitchFamily="2" charset="0"/>
                <a:ea typeface="+mn-ea"/>
                <a:cs typeface="Bangla MN" pitchFamily="2" charset="0"/>
              </a:rPr>
              <a:t>However, it is unclear whether and how the neural sensitivity to distributional cues in speech changes from childhood to adulthood. </a:t>
            </a:r>
          </a:p>
          <a:p>
            <a:pPr marL="457200" indent="-457200">
              <a:lnSpc>
                <a:spcPct val="130000"/>
              </a:lnSpc>
              <a:buFont typeface="Arial" panose="020B0604020202020204" pitchFamily="34" charset="0"/>
              <a:buChar char="•"/>
            </a:pPr>
            <a:r>
              <a:rPr lang="en-US" sz="3000" dirty="0">
                <a:latin typeface="Bangla MN" pitchFamily="2" charset="0"/>
                <a:ea typeface="+mn-ea"/>
                <a:cs typeface="Bangla MN" pitchFamily="2" charset="0"/>
              </a:rPr>
              <a:t>The present study used MMN and LDN to measure listeners’ sensitivity to deviant probability to investigate whether sensitivity to distributional information in children resembles that seen in adults. </a:t>
            </a:r>
          </a:p>
          <a:p>
            <a:pPr marL="457200" indent="-457200">
              <a:lnSpc>
                <a:spcPct val="130000"/>
              </a:lnSpc>
              <a:buFont typeface="Arial" panose="020B0604020202020204" pitchFamily="34" charset="0"/>
              <a:buChar char="•"/>
            </a:pPr>
            <a:endParaRPr lang="en-US" sz="3000" dirty="0">
              <a:latin typeface="Bangla MN" pitchFamily="2" charset="0"/>
              <a:ea typeface="+mn-ea"/>
              <a:cs typeface="Bangla MN" pitchFamily="2" charset="0"/>
            </a:endParaRPr>
          </a:p>
        </p:txBody>
      </p:sp>
      <p:sp>
        <p:nvSpPr>
          <p:cNvPr id="52" name="Text Placeholder 5">
            <a:extLst>
              <a:ext uri="{FF2B5EF4-FFF2-40B4-BE49-F238E27FC236}">
                <a16:creationId xmlns:a16="http://schemas.microsoft.com/office/drawing/2014/main" id="{4D428B62-C55F-8249-BE5D-AE8EE9B65350}"/>
              </a:ext>
            </a:extLst>
          </p:cNvPr>
          <p:cNvSpPr txBox="1"/>
          <p:nvPr/>
        </p:nvSpPr>
        <p:spPr>
          <a:xfrm>
            <a:off x="32739126" y="3211884"/>
            <a:ext cx="10117866" cy="1828193"/>
          </a:xfrm>
          <a:prstGeom prst="rect">
            <a:avLst/>
          </a:prstGeom>
        </p:spPr>
        <p:txBody>
          <a:bodyPr wrap="square"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r">
              <a:defRPr/>
            </a:pPr>
            <a:r>
              <a:rPr lang="en-US" sz="5400" baseline="30000" dirty="0">
                <a:solidFill>
                  <a:schemeClr val="tx2">
                    <a:lumMod val="75000"/>
                  </a:schemeClr>
                </a:solidFill>
                <a:latin typeface="Bangla MN" pitchFamily="2" charset="0"/>
                <a:ea typeface="Open Sans" panose="020B0606030504020204" pitchFamily="34" charset="0"/>
                <a:cs typeface="Bangla MN" pitchFamily="2" charset="0"/>
              </a:rPr>
              <a:t>1 </a:t>
            </a:r>
            <a:r>
              <a:rPr lang="en-US" sz="5400" dirty="0">
                <a:solidFill>
                  <a:schemeClr val="tx2">
                    <a:lumMod val="75000"/>
                  </a:schemeClr>
                </a:solidFill>
                <a:latin typeface="Bangla MN" pitchFamily="2" charset="0"/>
                <a:ea typeface="Open Sans" panose="020B0606030504020204" pitchFamily="34" charset="0"/>
                <a:cs typeface="Bangla MN" pitchFamily="2" charset="0"/>
              </a:rPr>
              <a:t>University of Delaware  </a:t>
            </a:r>
          </a:p>
          <a:p>
            <a:pPr algn="r">
              <a:defRPr/>
            </a:pPr>
            <a:r>
              <a:rPr lang="en-US" sz="5400" baseline="30000" dirty="0">
                <a:solidFill>
                  <a:schemeClr val="tx2">
                    <a:lumMod val="75000"/>
                  </a:schemeClr>
                </a:solidFill>
                <a:latin typeface="Bangla MN" pitchFamily="2" charset="0"/>
                <a:ea typeface="Open Sans" panose="020B0606030504020204" pitchFamily="34" charset="0"/>
                <a:cs typeface="Bangla MN" pitchFamily="2" charset="0"/>
              </a:rPr>
              <a:t>2 </a:t>
            </a:r>
            <a:r>
              <a:rPr lang="en-US" sz="5400" dirty="0">
                <a:solidFill>
                  <a:schemeClr val="tx2">
                    <a:lumMod val="75000"/>
                  </a:schemeClr>
                </a:solidFill>
                <a:latin typeface="Bangla MN" pitchFamily="2" charset="0"/>
                <a:ea typeface="Open Sans" panose="020B0606030504020204" pitchFamily="34" charset="0"/>
                <a:cs typeface="Bangla MN" pitchFamily="2" charset="0"/>
              </a:rPr>
              <a:t> Louisiana State University</a:t>
            </a:r>
          </a:p>
        </p:txBody>
      </p:sp>
      <p:sp>
        <p:nvSpPr>
          <p:cNvPr id="56" name="TextBox 55">
            <a:extLst>
              <a:ext uri="{FF2B5EF4-FFF2-40B4-BE49-F238E27FC236}">
                <a16:creationId xmlns:a16="http://schemas.microsoft.com/office/drawing/2014/main" id="{F0838DDA-63EE-064C-9878-726D2B998E96}"/>
              </a:ext>
            </a:extLst>
          </p:cNvPr>
          <p:cNvSpPr txBox="1"/>
          <p:nvPr/>
        </p:nvSpPr>
        <p:spPr>
          <a:xfrm>
            <a:off x="520677" y="12381327"/>
            <a:ext cx="11443148" cy="614414"/>
          </a:xfrm>
          <a:prstGeom prst="roundRect">
            <a:avLst/>
          </a:prstGeom>
          <a:solidFill>
            <a:srgbClr val="3ABA87">
              <a:alpha val="17000"/>
            </a:srgbClr>
          </a:solidFill>
          <a:ln w="76200">
            <a:noFill/>
          </a:ln>
          <a:effectLst/>
        </p:spPr>
        <p:style>
          <a:lnRef idx="2">
            <a:schemeClr val="dk1"/>
          </a:lnRef>
          <a:fillRef idx="1">
            <a:schemeClr val="lt1"/>
          </a:fillRef>
          <a:effectRef idx="0">
            <a:schemeClr val="dk1"/>
          </a:effectRef>
          <a:fontRef idx="minor">
            <a:schemeClr val="dk1"/>
          </a:fontRef>
        </p:style>
        <p:txBody>
          <a:bodyPr wrap="square" rtlCol="0" anchor="ctr">
            <a:noAutofit/>
          </a:bodyPr>
          <a:lstStyle/>
          <a:p>
            <a:pPr algn="ctr" defTabSz="3135215">
              <a:defRPr/>
            </a:pPr>
            <a:r>
              <a:rPr lang="en-US" sz="6000" b="1" dirty="0">
                <a:solidFill>
                  <a:schemeClr val="tx2">
                    <a:lumMod val="75000"/>
                  </a:schemeClr>
                </a:solidFill>
                <a:latin typeface="Superclarendon" panose="02060605060000020003" pitchFamily="18" charset="77"/>
                <a:ea typeface="Lantinghei SC Demibold" panose="02000000000000000000" pitchFamily="2" charset="-122"/>
                <a:cs typeface="Thonburi" pitchFamily="2" charset="-34"/>
              </a:rPr>
              <a:t>Methods</a:t>
            </a:r>
          </a:p>
        </p:txBody>
      </p:sp>
      <p:sp>
        <p:nvSpPr>
          <p:cNvPr id="61" name="TextBox 60">
            <a:extLst>
              <a:ext uri="{FF2B5EF4-FFF2-40B4-BE49-F238E27FC236}">
                <a16:creationId xmlns:a16="http://schemas.microsoft.com/office/drawing/2014/main" id="{869A8AE5-0B46-3645-B52F-19D1EF06F5AC}"/>
              </a:ext>
            </a:extLst>
          </p:cNvPr>
          <p:cNvSpPr txBox="1"/>
          <p:nvPr/>
        </p:nvSpPr>
        <p:spPr>
          <a:xfrm>
            <a:off x="32966165" y="15875918"/>
            <a:ext cx="10353270" cy="625532"/>
          </a:xfrm>
          <a:prstGeom prst="roundRect">
            <a:avLst/>
          </a:prstGeom>
          <a:solidFill>
            <a:srgbClr val="3ABA87">
              <a:alpha val="17000"/>
            </a:srgbClr>
          </a:solidFill>
          <a:ln w="76200">
            <a:noFill/>
          </a:ln>
          <a:effectLst/>
        </p:spPr>
        <p:style>
          <a:lnRef idx="2">
            <a:schemeClr val="dk1"/>
          </a:lnRef>
          <a:fillRef idx="1">
            <a:schemeClr val="lt1"/>
          </a:fillRef>
          <a:effectRef idx="0">
            <a:schemeClr val="dk1"/>
          </a:effectRef>
          <a:fontRef idx="minor">
            <a:schemeClr val="dk1"/>
          </a:fontRef>
        </p:style>
        <p:txBody>
          <a:bodyPr wrap="square" rtlCol="0" anchor="ctr">
            <a:noAutofit/>
          </a:bodyPr>
          <a:lstStyle/>
          <a:p>
            <a:pPr algn="ctr" defTabSz="3135215">
              <a:defRPr/>
            </a:pPr>
            <a:r>
              <a:rPr lang="en-US" sz="6000" b="1" dirty="0">
                <a:solidFill>
                  <a:schemeClr val="tx2">
                    <a:lumMod val="75000"/>
                  </a:schemeClr>
                </a:solidFill>
                <a:latin typeface="Superclarendon" panose="02060605060000020003" pitchFamily="18" charset="77"/>
                <a:ea typeface="Lantinghei SC Demibold" panose="02000000000000000000" pitchFamily="2" charset="-122"/>
                <a:cs typeface="Thonburi" pitchFamily="2" charset="-34"/>
              </a:rPr>
              <a:t>Discussion</a:t>
            </a:r>
          </a:p>
        </p:txBody>
      </p:sp>
      <p:sp>
        <p:nvSpPr>
          <p:cNvPr id="62" name="TextBox 61">
            <a:extLst>
              <a:ext uri="{FF2B5EF4-FFF2-40B4-BE49-F238E27FC236}">
                <a16:creationId xmlns:a16="http://schemas.microsoft.com/office/drawing/2014/main" id="{E895A1F7-871E-144B-9AE0-1CC8FF2ADF53}"/>
              </a:ext>
            </a:extLst>
          </p:cNvPr>
          <p:cNvSpPr txBox="1"/>
          <p:nvPr/>
        </p:nvSpPr>
        <p:spPr>
          <a:xfrm>
            <a:off x="32863174" y="5871614"/>
            <a:ext cx="10274923" cy="630895"/>
          </a:xfrm>
          <a:prstGeom prst="roundRect">
            <a:avLst/>
          </a:prstGeom>
          <a:solidFill>
            <a:srgbClr val="3ABA87">
              <a:alpha val="17000"/>
            </a:srgbClr>
          </a:solidFill>
          <a:ln w="76200">
            <a:noFill/>
          </a:ln>
          <a:effectLst/>
        </p:spPr>
        <p:style>
          <a:lnRef idx="2">
            <a:schemeClr val="dk1"/>
          </a:lnRef>
          <a:fillRef idx="1">
            <a:schemeClr val="lt1"/>
          </a:fillRef>
          <a:effectRef idx="0">
            <a:schemeClr val="dk1"/>
          </a:effectRef>
          <a:fontRef idx="minor">
            <a:schemeClr val="dk1"/>
          </a:fontRef>
        </p:style>
        <p:txBody>
          <a:bodyPr wrap="square" rtlCol="0" anchor="ctr">
            <a:noAutofit/>
          </a:bodyPr>
          <a:lstStyle/>
          <a:p>
            <a:pPr algn="ctr" defTabSz="3135215">
              <a:defRPr/>
            </a:pPr>
            <a:r>
              <a:rPr lang="en-US" sz="6000" b="1" dirty="0">
                <a:solidFill>
                  <a:schemeClr val="tx2">
                    <a:lumMod val="75000"/>
                  </a:schemeClr>
                </a:solidFill>
                <a:latin typeface="Superclarendon" panose="02060605060000020003" pitchFamily="18" charset="77"/>
                <a:ea typeface="Lantinghei SC Demibold" panose="02000000000000000000" pitchFamily="2" charset="-122"/>
                <a:cs typeface="Thonburi" pitchFamily="2" charset="-34"/>
              </a:rPr>
              <a:t>Summary</a:t>
            </a:r>
          </a:p>
        </p:txBody>
      </p:sp>
      <p:sp>
        <p:nvSpPr>
          <p:cNvPr id="66" name="TextBox 65">
            <a:extLst>
              <a:ext uri="{FF2B5EF4-FFF2-40B4-BE49-F238E27FC236}">
                <a16:creationId xmlns:a16="http://schemas.microsoft.com/office/drawing/2014/main" id="{E1B6D69D-8958-E744-A06B-E3921E6FA516}"/>
              </a:ext>
            </a:extLst>
          </p:cNvPr>
          <p:cNvSpPr txBox="1"/>
          <p:nvPr/>
        </p:nvSpPr>
        <p:spPr>
          <a:xfrm>
            <a:off x="13307981" y="5884175"/>
            <a:ext cx="18042875" cy="602471"/>
          </a:xfrm>
          <a:prstGeom prst="roundRect">
            <a:avLst/>
          </a:prstGeom>
          <a:solidFill>
            <a:srgbClr val="3ABA87">
              <a:alpha val="17000"/>
            </a:srgbClr>
          </a:solidFill>
          <a:ln w="76200">
            <a:noFill/>
          </a:ln>
          <a:effectLst/>
        </p:spPr>
        <p:style>
          <a:lnRef idx="2">
            <a:schemeClr val="dk1"/>
          </a:lnRef>
          <a:fillRef idx="1">
            <a:schemeClr val="lt1"/>
          </a:fillRef>
          <a:effectRef idx="0">
            <a:schemeClr val="dk1"/>
          </a:effectRef>
          <a:fontRef idx="minor">
            <a:schemeClr val="dk1"/>
          </a:fontRef>
        </p:style>
        <p:txBody>
          <a:bodyPr wrap="square" rtlCol="0" anchor="ctr">
            <a:noAutofit/>
          </a:bodyPr>
          <a:lstStyle/>
          <a:p>
            <a:pPr algn="ctr" defTabSz="3135215">
              <a:defRPr/>
            </a:pPr>
            <a:r>
              <a:rPr lang="en-US" sz="6000" b="1" dirty="0">
                <a:solidFill>
                  <a:schemeClr val="tx2">
                    <a:lumMod val="75000"/>
                  </a:schemeClr>
                </a:solidFill>
                <a:latin typeface="Superclarendon" panose="02060605060000020003" pitchFamily="18" charset="77"/>
                <a:ea typeface="Lantinghei SC Demibold" panose="02000000000000000000" pitchFamily="2" charset="-122"/>
                <a:cs typeface="Thonburi" pitchFamily="2" charset="-34"/>
              </a:rPr>
              <a:t>ERP results</a:t>
            </a:r>
          </a:p>
        </p:txBody>
      </p:sp>
      <p:pic>
        <p:nvPicPr>
          <p:cNvPr id="71" name="Picture 70">
            <a:extLst>
              <a:ext uri="{FF2B5EF4-FFF2-40B4-BE49-F238E27FC236}">
                <a16:creationId xmlns:a16="http://schemas.microsoft.com/office/drawing/2014/main" id="{8F67A481-3DB5-3C46-862C-1CE19919E784}"/>
              </a:ext>
            </a:extLst>
          </p:cNvPr>
          <p:cNvPicPr/>
          <p:nvPr/>
        </p:nvPicPr>
        <p:blipFill rotWithShape="1">
          <a:blip r:embed="rId6" cstate="print">
            <a:extLst>
              <a:ext uri="{28A0092B-C50C-407E-A947-70E740481C1C}">
                <a14:useLocalDpi xmlns:a14="http://schemas.microsoft.com/office/drawing/2010/main" val="0"/>
              </a:ext>
            </a:extLst>
          </a:blip>
          <a:srcRect l="1002" t="22025" r="1934" b="5886"/>
          <a:stretch/>
        </p:blipFill>
        <p:spPr>
          <a:xfrm>
            <a:off x="13265791" y="9466418"/>
            <a:ext cx="17899775" cy="4734526"/>
          </a:xfrm>
          <a:prstGeom prst="rect">
            <a:avLst/>
          </a:prstGeom>
        </p:spPr>
      </p:pic>
      <p:sp>
        <p:nvSpPr>
          <p:cNvPr id="70" name="Rectangle 69">
            <a:extLst>
              <a:ext uri="{FF2B5EF4-FFF2-40B4-BE49-F238E27FC236}">
                <a16:creationId xmlns:a16="http://schemas.microsoft.com/office/drawing/2014/main" id="{E58C14F1-A69B-4340-9368-D715611626A6}"/>
              </a:ext>
            </a:extLst>
          </p:cNvPr>
          <p:cNvSpPr/>
          <p:nvPr/>
        </p:nvSpPr>
        <p:spPr>
          <a:xfrm>
            <a:off x="25118103" y="8420368"/>
            <a:ext cx="2850973" cy="769441"/>
          </a:xfrm>
          <a:prstGeom prst="rect">
            <a:avLst/>
          </a:prstGeom>
          <a:solidFill>
            <a:schemeClr val="bg1"/>
          </a:solidFill>
        </p:spPr>
        <p:txBody>
          <a:bodyPr wrap="none">
            <a:spAutoFit/>
          </a:bodyPr>
          <a:lstStyle/>
          <a:p>
            <a:pPr algn="ctr"/>
            <a:r>
              <a:rPr lang="en-US" sz="4400" dirty="0">
                <a:latin typeface="Bangla MN" pitchFamily="2" charset="0"/>
                <a:cs typeface="Bangla MN" pitchFamily="2" charset="0"/>
              </a:rPr>
              <a:t>Children</a:t>
            </a:r>
          </a:p>
        </p:txBody>
      </p:sp>
      <p:sp>
        <p:nvSpPr>
          <p:cNvPr id="6" name="Rectangle 5">
            <a:extLst>
              <a:ext uri="{FF2B5EF4-FFF2-40B4-BE49-F238E27FC236}">
                <a16:creationId xmlns:a16="http://schemas.microsoft.com/office/drawing/2014/main" id="{46FFFAF9-5402-3B45-A0C4-5BA320F19329}"/>
              </a:ext>
            </a:extLst>
          </p:cNvPr>
          <p:cNvSpPr/>
          <p:nvPr/>
        </p:nvSpPr>
        <p:spPr>
          <a:xfrm>
            <a:off x="17294501" y="8394725"/>
            <a:ext cx="2124299" cy="769441"/>
          </a:xfrm>
          <a:prstGeom prst="rect">
            <a:avLst/>
          </a:prstGeom>
          <a:solidFill>
            <a:schemeClr val="bg1"/>
          </a:solidFill>
        </p:spPr>
        <p:txBody>
          <a:bodyPr wrap="none">
            <a:spAutoFit/>
          </a:bodyPr>
          <a:lstStyle/>
          <a:p>
            <a:pPr algn="ctr"/>
            <a:r>
              <a:rPr lang="en-US" sz="4400" dirty="0">
                <a:latin typeface="Bangla MN" pitchFamily="2" charset="0"/>
                <a:cs typeface="Bangla MN" pitchFamily="2" charset="0"/>
              </a:rPr>
              <a:t>Adults</a:t>
            </a:r>
          </a:p>
        </p:txBody>
      </p:sp>
      <p:sp>
        <p:nvSpPr>
          <p:cNvPr id="7" name="Rectangle 6">
            <a:extLst>
              <a:ext uri="{FF2B5EF4-FFF2-40B4-BE49-F238E27FC236}">
                <a16:creationId xmlns:a16="http://schemas.microsoft.com/office/drawing/2014/main" id="{A42DE6DA-4604-6549-B39B-2B9164A7A707}"/>
              </a:ext>
            </a:extLst>
          </p:cNvPr>
          <p:cNvSpPr/>
          <p:nvPr/>
        </p:nvSpPr>
        <p:spPr>
          <a:xfrm>
            <a:off x="32878859" y="6713308"/>
            <a:ext cx="10544579" cy="8460008"/>
          </a:xfrm>
          <a:prstGeom prst="rect">
            <a:avLst/>
          </a:prstGeom>
          <a:ln>
            <a:noFill/>
          </a:ln>
        </p:spPr>
        <p:txBody>
          <a:bodyPr wrap="square">
            <a:spAutoFit/>
          </a:bodyPr>
          <a:lstStyle/>
          <a:p>
            <a:pPr marL="457200" indent="-457200">
              <a:lnSpc>
                <a:spcPct val="130000"/>
              </a:lnSpc>
              <a:buFont typeface="Arial" panose="020B0604020202020204" pitchFamily="34" charset="0"/>
              <a:buChar char="•"/>
            </a:pPr>
            <a:r>
              <a:rPr lang="en-US" sz="3000" dirty="0">
                <a:latin typeface="Bangla MN" pitchFamily="2" charset="0"/>
                <a:cs typeface="Bangla MN" pitchFamily="2" charset="0"/>
              </a:rPr>
              <a:t>All deviants versus all standards:</a:t>
            </a:r>
          </a:p>
          <a:p>
            <a:pPr marL="996950" lvl="1" indent="-544513">
              <a:lnSpc>
                <a:spcPct val="130000"/>
              </a:lnSpc>
              <a:buFont typeface="Arial" panose="020B0604020202020204" pitchFamily="34" charset="0"/>
              <a:buChar char="•"/>
            </a:pPr>
            <a:r>
              <a:rPr lang="en-US" sz="3000" dirty="0">
                <a:latin typeface="Bangla MN" pitchFamily="2" charset="0"/>
                <a:cs typeface="Bangla MN" pitchFamily="2" charset="0"/>
              </a:rPr>
              <a:t>Adults:  </a:t>
            </a:r>
            <a:r>
              <a:rPr lang="en-US" sz="3000" b="1" dirty="0">
                <a:latin typeface="Bangla MN" pitchFamily="2" charset="0"/>
                <a:cs typeface="Bangla MN" pitchFamily="2" charset="0"/>
              </a:rPr>
              <a:t>MMN (60 - 214 ms) </a:t>
            </a:r>
            <a:r>
              <a:rPr lang="en-US" sz="3000" dirty="0">
                <a:latin typeface="Bangla MN" pitchFamily="2" charset="0"/>
                <a:cs typeface="Bangla MN" pitchFamily="2" charset="0"/>
              </a:rPr>
              <a:t>and an </a:t>
            </a:r>
            <a:r>
              <a:rPr lang="en-US" sz="3000" b="1" dirty="0">
                <a:latin typeface="Bangla MN" pitchFamily="2" charset="0"/>
                <a:cs typeface="Bangla MN" pitchFamily="2" charset="0"/>
              </a:rPr>
              <a:t>LDN (350 - 560 ms) </a:t>
            </a:r>
            <a:r>
              <a:rPr lang="en-US" sz="3000" dirty="0">
                <a:latin typeface="Bangla MN" pitchFamily="2" charset="0"/>
                <a:cs typeface="Bangla MN" pitchFamily="2" charset="0"/>
              </a:rPr>
              <a:t>across a widespread electrodes.</a:t>
            </a:r>
          </a:p>
          <a:p>
            <a:pPr marL="996950" lvl="1" indent="-544513">
              <a:lnSpc>
                <a:spcPct val="130000"/>
              </a:lnSpc>
              <a:buFont typeface="Arial" panose="020B0604020202020204" pitchFamily="34" charset="0"/>
              <a:buChar char="•"/>
            </a:pPr>
            <a:r>
              <a:rPr lang="en-US" sz="3000" dirty="0">
                <a:latin typeface="Bangla MN" pitchFamily="2" charset="0"/>
                <a:cs typeface="Bangla MN" pitchFamily="2" charset="0"/>
              </a:rPr>
              <a:t>Within the same time windows, children presented a significant LDN, but no MMN. </a:t>
            </a:r>
          </a:p>
          <a:p>
            <a:pPr marL="457200" indent="-457200">
              <a:lnSpc>
                <a:spcPct val="130000"/>
              </a:lnSpc>
              <a:buFont typeface="Arial" panose="020B0604020202020204" pitchFamily="34" charset="0"/>
              <a:buChar char="•"/>
            </a:pPr>
            <a:r>
              <a:rPr lang="en-US" sz="3000" dirty="0">
                <a:latin typeface="Bangla MN" pitchFamily="2" charset="0"/>
                <a:cs typeface="Bangla MN" pitchFamily="2" charset="0"/>
              </a:rPr>
              <a:t>Importantly, the adult group results showed that the amplitude of </a:t>
            </a:r>
            <a:r>
              <a:rPr lang="en-US" sz="3000" b="1" dirty="0">
                <a:latin typeface="Bangla MN" pitchFamily="2" charset="0"/>
                <a:cs typeface="Bangla MN" pitchFamily="2" charset="0"/>
              </a:rPr>
              <a:t>LDN</a:t>
            </a:r>
            <a:r>
              <a:rPr lang="en-US" sz="3000" dirty="0">
                <a:latin typeface="Bangla MN" pitchFamily="2" charset="0"/>
                <a:cs typeface="Bangla MN" pitchFamily="2" charset="0"/>
              </a:rPr>
              <a:t> was modulated by the effect of </a:t>
            </a:r>
            <a:r>
              <a:rPr lang="en-US" sz="3000" b="1" dirty="0">
                <a:latin typeface="Bangla MN" pitchFamily="2" charset="0"/>
                <a:cs typeface="Bangla MN" pitchFamily="2" charset="0"/>
              </a:rPr>
              <a:t>global probability</a:t>
            </a:r>
            <a:r>
              <a:rPr lang="en-US" sz="3000" dirty="0">
                <a:latin typeface="Bangla MN" pitchFamily="2" charset="0"/>
                <a:cs typeface="Bangla MN" pitchFamily="2" charset="0"/>
              </a:rPr>
              <a:t>: a larger LDN elicited by low-global than high-global deviants.</a:t>
            </a:r>
          </a:p>
          <a:p>
            <a:pPr marL="457200" indent="-457200">
              <a:lnSpc>
                <a:spcPct val="130000"/>
              </a:lnSpc>
              <a:buFont typeface="Arial" panose="020B0604020202020204" pitchFamily="34" charset="0"/>
              <a:buChar char="•"/>
            </a:pPr>
            <a:r>
              <a:rPr lang="en-US" sz="3000" dirty="0">
                <a:latin typeface="Bangla MN" pitchFamily="2" charset="0"/>
                <a:cs typeface="Bangla MN" pitchFamily="2" charset="0"/>
              </a:rPr>
              <a:t>The significant </a:t>
            </a:r>
            <a:r>
              <a:rPr lang="en-US" sz="3000" b="1" dirty="0">
                <a:latin typeface="Bangla MN" pitchFamily="2" charset="0"/>
                <a:cs typeface="Bangla MN" pitchFamily="2" charset="0"/>
              </a:rPr>
              <a:t>Group X Global X Local interaction</a:t>
            </a:r>
            <a:r>
              <a:rPr lang="en-US" sz="3000" dirty="0">
                <a:latin typeface="Bangla MN" pitchFamily="2" charset="0"/>
                <a:cs typeface="Bangla MN" pitchFamily="2" charset="0"/>
              </a:rPr>
              <a:t> (</a:t>
            </a:r>
            <a:r>
              <a:rPr lang="en-US" sz="3000" i="1" dirty="0">
                <a:latin typeface="Bangla MN" pitchFamily="2" charset="0"/>
                <a:cs typeface="Bangla MN" pitchFamily="2" charset="0"/>
              </a:rPr>
              <a:t>p</a:t>
            </a:r>
            <a:r>
              <a:rPr lang="en-US" sz="3000" dirty="0">
                <a:latin typeface="Bangla MN" pitchFamily="2" charset="0"/>
                <a:cs typeface="Bangla MN" pitchFamily="2" charset="0"/>
              </a:rPr>
              <a:t> &lt; .05) confirmed a developmental difference between children and adults in processing global and local probabilistic information. </a:t>
            </a:r>
          </a:p>
        </p:txBody>
      </p:sp>
      <p:sp>
        <p:nvSpPr>
          <p:cNvPr id="9" name="Right Arrow 8">
            <a:extLst>
              <a:ext uri="{FF2B5EF4-FFF2-40B4-BE49-F238E27FC236}">
                <a16:creationId xmlns:a16="http://schemas.microsoft.com/office/drawing/2014/main" id="{5B92DA3E-15CD-C342-996D-49B049C630BD}"/>
              </a:ext>
            </a:extLst>
          </p:cNvPr>
          <p:cNvSpPr/>
          <p:nvPr/>
        </p:nvSpPr>
        <p:spPr>
          <a:xfrm rot="4764091">
            <a:off x="16237290" y="11580025"/>
            <a:ext cx="817367" cy="302184"/>
          </a:xfrm>
          <a:prstGeom prst="rightArrow">
            <a:avLst>
              <a:gd name="adj1" fmla="val 50000"/>
              <a:gd name="adj2" fmla="val 10566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18EFED3-625F-8346-B137-56326190B966}"/>
              </a:ext>
            </a:extLst>
          </p:cNvPr>
          <p:cNvSpPr txBox="1"/>
          <p:nvPr/>
        </p:nvSpPr>
        <p:spPr>
          <a:xfrm>
            <a:off x="15789809" y="10683864"/>
            <a:ext cx="1712328" cy="707886"/>
          </a:xfrm>
          <a:prstGeom prst="rect">
            <a:avLst/>
          </a:prstGeom>
          <a:noFill/>
        </p:spPr>
        <p:txBody>
          <a:bodyPr wrap="none" rtlCol="0">
            <a:spAutoFit/>
          </a:bodyPr>
          <a:lstStyle/>
          <a:p>
            <a:r>
              <a:rPr lang="en-US" sz="4000" b="1" dirty="0">
                <a:latin typeface="Bangla MN" pitchFamily="2" charset="0"/>
                <a:cs typeface="Bangla MN" pitchFamily="2" charset="0"/>
              </a:rPr>
              <a:t>MMN</a:t>
            </a:r>
          </a:p>
        </p:txBody>
      </p:sp>
      <p:sp>
        <p:nvSpPr>
          <p:cNvPr id="77" name="TextBox 76">
            <a:extLst>
              <a:ext uri="{FF2B5EF4-FFF2-40B4-BE49-F238E27FC236}">
                <a16:creationId xmlns:a16="http://schemas.microsoft.com/office/drawing/2014/main" id="{0C3C7D2B-5918-2A4E-A115-033E3A136714}"/>
              </a:ext>
            </a:extLst>
          </p:cNvPr>
          <p:cNvSpPr txBox="1"/>
          <p:nvPr/>
        </p:nvSpPr>
        <p:spPr>
          <a:xfrm>
            <a:off x="20721456" y="9003418"/>
            <a:ext cx="1447832" cy="707886"/>
          </a:xfrm>
          <a:prstGeom prst="rect">
            <a:avLst/>
          </a:prstGeom>
          <a:noFill/>
        </p:spPr>
        <p:txBody>
          <a:bodyPr wrap="none" rtlCol="0">
            <a:spAutoFit/>
          </a:bodyPr>
          <a:lstStyle/>
          <a:p>
            <a:r>
              <a:rPr lang="en-US" sz="4000" b="1" dirty="0">
                <a:latin typeface="Bangla MN" pitchFamily="2" charset="0"/>
                <a:cs typeface="Bangla MN" pitchFamily="2" charset="0"/>
              </a:rPr>
              <a:t>LDN</a:t>
            </a:r>
          </a:p>
        </p:txBody>
      </p:sp>
      <p:sp>
        <p:nvSpPr>
          <p:cNvPr id="81" name="TextBox 80">
            <a:extLst>
              <a:ext uri="{FF2B5EF4-FFF2-40B4-BE49-F238E27FC236}">
                <a16:creationId xmlns:a16="http://schemas.microsoft.com/office/drawing/2014/main" id="{731F9507-2B1C-7841-BF6F-24CEFB7DF608}"/>
              </a:ext>
            </a:extLst>
          </p:cNvPr>
          <p:cNvSpPr txBox="1"/>
          <p:nvPr/>
        </p:nvSpPr>
        <p:spPr>
          <a:xfrm>
            <a:off x="28540654" y="8994216"/>
            <a:ext cx="1447832" cy="707886"/>
          </a:xfrm>
          <a:prstGeom prst="rect">
            <a:avLst/>
          </a:prstGeom>
          <a:noFill/>
        </p:spPr>
        <p:txBody>
          <a:bodyPr wrap="none" rtlCol="0">
            <a:spAutoFit/>
          </a:bodyPr>
          <a:lstStyle/>
          <a:p>
            <a:r>
              <a:rPr lang="en-US" sz="4000" b="1" dirty="0">
                <a:latin typeface="Bangla MN" pitchFamily="2" charset="0"/>
                <a:cs typeface="Bangla MN" pitchFamily="2" charset="0"/>
              </a:rPr>
              <a:t>LDN</a:t>
            </a:r>
          </a:p>
        </p:txBody>
      </p:sp>
      <p:sp>
        <p:nvSpPr>
          <p:cNvPr id="11" name="TextBox 10">
            <a:extLst>
              <a:ext uri="{FF2B5EF4-FFF2-40B4-BE49-F238E27FC236}">
                <a16:creationId xmlns:a16="http://schemas.microsoft.com/office/drawing/2014/main" id="{69CDEAF3-CC54-834F-88D6-A61D8A0ABBAE}"/>
              </a:ext>
            </a:extLst>
          </p:cNvPr>
          <p:cNvSpPr txBox="1"/>
          <p:nvPr/>
        </p:nvSpPr>
        <p:spPr>
          <a:xfrm>
            <a:off x="13277527" y="7079257"/>
            <a:ext cx="18222265" cy="677108"/>
          </a:xfrm>
          <a:prstGeom prst="rect">
            <a:avLst/>
          </a:prstGeom>
          <a:noFill/>
        </p:spPr>
        <p:txBody>
          <a:bodyPr wrap="square" rtlCol="0">
            <a:spAutoFit/>
          </a:bodyPr>
          <a:lstStyle/>
          <a:p>
            <a:pPr marL="457200" indent="-457200">
              <a:buFont typeface="Arial" panose="020B0604020202020204" pitchFamily="34" charset="0"/>
              <a:buChar char="•"/>
            </a:pPr>
            <a:r>
              <a:rPr lang="en-US" sz="3800" dirty="0">
                <a:latin typeface="Bangla MN" pitchFamily="2" charset="0"/>
                <a:ea typeface="Times New Roman" panose="02020603050405020304" pitchFamily="18" charset="0"/>
                <a:cs typeface="Bangla MN" pitchFamily="2" charset="0"/>
              </a:rPr>
              <a:t>Cluster-based permutation test within the Mass Univariate Toolbox</a:t>
            </a:r>
            <a:endParaRPr lang="en-US" sz="3800" dirty="0">
              <a:latin typeface="Bangla MN" pitchFamily="2" charset="0"/>
              <a:cs typeface="Bangla MN" pitchFamily="2" charset="0"/>
            </a:endParaRPr>
          </a:p>
        </p:txBody>
      </p:sp>
      <p:pic>
        <p:nvPicPr>
          <p:cNvPr id="84" name="Picture 83">
            <a:extLst>
              <a:ext uri="{FF2B5EF4-FFF2-40B4-BE49-F238E27FC236}">
                <a16:creationId xmlns:a16="http://schemas.microsoft.com/office/drawing/2014/main" id="{5497713E-34ED-C341-BAC5-3ACC1F7BF9AD}"/>
              </a:ext>
            </a:extLst>
          </p:cNvPr>
          <p:cNvPicPr>
            <a:picLocks noChangeAspect="1"/>
          </p:cNvPicPr>
          <p:nvPr/>
        </p:nvPicPr>
        <p:blipFill rotWithShape="1">
          <a:blip r:embed="rId5">
            <a:duotone>
              <a:prstClr val="black"/>
              <a:schemeClr val="tx2">
                <a:lumMod val="40000"/>
                <a:lumOff val="60000"/>
                <a:tint val="45000"/>
                <a:satMod val="400000"/>
              </a:schemeClr>
            </a:duotone>
            <a:extLst>
              <a:ext uri="{28A0092B-C50C-407E-A947-70E740481C1C}">
                <a14:useLocalDpi xmlns:a14="http://schemas.microsoft.com/office/drawing/2010/main" val="0"/>
              </a:ext>
            </a:extLst>
          </a:blip>
          <a:srcRect l="23771" t="21715" r="23771" b="36440"/>
          <a:stretch/>
        </p:blipFill>
        <p:spPr>
          <a:xfrm>
            <a:off x="27579339" y="3660585"/>
            <a:ext cx="1922631" cy="1533709"/>
          </a:xfrm>
          <a:prstGeom prst="rect">
            <a:avLst/>
          </a:prstGeom>
        </p:spPr>
      </p:pic>
      <p:pic>
        <p:nvPicPr>
          <p:cNvPr id="88" name="Picture 87">
            <a:extLst>
              <a:ext uri="{FF2B5EF4-FFF2-40B4-BE49-F238E27FC236}">
                <a16:creationId xmlns:a16="http://schemas.microsoft.com/office/drawing/2014/main" id="{06CD2EE3-62DB-B54C-8F94-E777C03768E1}"/>
              </a:ext>
            </a:extLst>
          </p:cNvPr>
          <p:cNvPicPr>
            <a:picLocks noChangeAspect="1"/>
          </p:cNvPicPr>
          <p:nvPr/>
        </p:nvPicPr>
        <p:blipFill rotWithShape="1">
          <a:blip r:embed="rId5">
            <a:duotone>
              <a:prstClr val="black"/>
              <a:schemeClr val="tx2">
                <a:lumMod val="40000"/>
                <a:lumOff val="60000"/>
                <a:tint val="45000"/>
                <a:satMod val="400000"/>
              </a:schemeClr>
            </a:duotone>
            <a:extLst>
              <a:ext uri="{28A0092B-C50C-407E-A947-70E740481C1C}">
                <a14:useLocalDpi xmlns:a14="http://schemas.microsoft.com/office/drawing/2010/main" val="0"/>
              </a:ext>
            </a:extLst>
          </a:blip>
          <a:srcRect l="23771" t="21715" r="23771" b="36440"/>
          <a:stretch/>
        </p:blipFill>
        <p:spPr>
          <a:xfrm>
            <a:off x="29329053" y="3640092"/>
            <a:ext cx="1922631" cy="1533709"/>
          </a:xfrm>
          <a:prstGeom prst="rect">
            <a:avLst/>
          </a:prstGeom>
        </p:spPr>
      </p:pic>
      <p:sp>
        <p:nvSpPr>
          <p:cNvPr id="89" name="Right Arrow 88">
            <a:extLst>
              <a:ext uri="{FF2B5EF4-FFF2-40B4-BE49-F238E27FC236}">
                <a16:creationId xmlns:a16="http://schemas.microsoft.com/office/drawing/2014/main" id="{B467501F-FB49-704A-AAEF-92C99FBCDC14}"/>
              </a:ext>
            </a:extLst>
          </p:cNvPr>
          <p:cNvSpPr/>
          <p:nvPr/>
        </p:nvSpPr>
        <p:spPr>
          <a:xfrm rot="7514504">
            <a:off x="19995049" y="9601207"/>
            <a:ext cx="817367" cy="302184"/>
          </a:xfrm>
          <a:prstGeom prst="rightArrow">
            <a:avLst>
              <a:gd name="adj1" fmla="val 50000"/>
              <a:gd name="adj2" fmla="val 10566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ight Arrow 89">
            <a:extLst>
              <a:ext uri="{FF2B5EF4-FFF2-40B4-BE49-F238E27FC236}">
                <a16:creationId xmlns:a16="http://schemas.microsoft.com/office/drawing/2014/main" id="{3D19370C-1E30-C84F-8D02-DC4A062F0C77}"/>
              </a:ext>
            </a:extLst>
          </p:cNvPr>
          <p:cNvSpPr/>
          <p:nvPr/>
        </p:nvSpPr>
        <p:spPr>
          <a:xfrm rot="7514504">
            <a:off x="27788740" y="9727723"/>
            <a:ext cx="817367" cy="302184"/>
          </a:xfrm>
          <a:prstGeom prst="rightArrow">
            <a:avLst>
              <a:gd name="adj1" fmla="val 50000"/>
              <a:gd name="adj2" fmla="val 10566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16970-8310-4847-9766-45552A571855}"/>
              </a:ext>
            </a:extLst>
          </p:cNvPr>
          <p:cNvSpPr txBox="1"/>
          <p:nvPr/>
        </p:nvSpPr>
        <p:spPr>
          <a:xfrm>
            <a:off x="15250554" y="19474272"/>
            <a:ext cx="7057756" cy="1975926"/>
          </a:xfrm>
          <a:prstGeom prst="rect">
            <a:avLst/>
          </a:prstGeom>
          <a:solidFill>
            <a:srgbClr val="FFDA45"/>
          </a:solidFill>
          <a:ln>
            <a:noFill/>
          </a:ln>
        </p:spPr>
        <p:txBody>
          <a:bodyPr wrap="square" rtlCol="0">
            <a:spAutoFit/>
          </a:bodyPr>
          <a:lstStyle/>
          <a:p>
            <a:pPr algn="ctr">
              <a:lnSpc>
                <a:spcPct val="130000"/>
              </a:lnSpc>
            </a:pPr>
            <a:r>
              <a:rPr lang="en-US" sz="3200" dirty="0">
                <a:latin typeface="Bangla MN" pitchFamily="2" charset="0"/>
                <a:cs typeface="Bangla MN" pitchFamily="2" charset="0"/>
              </a:rPr>
              <a:t>Adults show a significant interaction between global and local probability</a:t>
            </a:r>
          </a:p>
        </p:txBody>
      </p:sp>
      <p:sp>
        <p:nvSpPr>
          <p:cNvPr id="91" name="TextBox 90">
            <a:extLst>
              <a:ext uri="{FF2B5EF4-FFF2-40B4-BE49-F238E27FC236}">
                <a16:creationId xmlns:a16="http://schemas.microsoft.com/office/drawing/2014/main" id="{7B862C6A-BC9F-B742-83EA-AFCCCF3774CD}"/>
              </a:ext>
            </a:extLst>
          </p:cNvPr>
          <p:cNvSpPr txBox="1"/>
          <p:nvPr/>
        </p:nvSpPr>
        <p:spPr>
          <a:xfrm>
            <a:off x="24295590" y="19492563"/>
            <a:ext cx="5994778" cy="1335750"/>
          </a:xfrm>
          <a:prstGeom prst="rect">
            <a:avLst/>
          </a:prstGeom>
          <a:solidFill>
            <a:srgbClr val="FFDA45"/>
          </a:solidFill>
          <a:ln>
            <a:noFill/>
          </a:ln>
        </p:spPr>
        <p:txBody>
          <a:bodyPr wrap="square" rtlCol="0">
            <a:spAutoFit/>
          </a:bodyPr>
          <a:lstStyle/>
          <a:p>
            <a:pPr algn="ctr">
              <a:lnSpc>
                <a:spcPct val="130000"/>
              </a:lnSpc>
            </a:pPr>
            <a:r>
              <a:rPr lang="en-US" sz="3200" dirty="0">
                <a:latin typeface="Bangla MN" pitchFamily="2" charset="0"/>
                <a:cs typeface="Bangla MN" pitchFamily="2" charset="0"/>
              </a:rPr>
              <a:t>Children only show a main effect of global probability </a:t>
            </a:r>
          </a:p>
        </p:txBody>
      </p:sp>
      <p:sp>
        <p:nvSpPr>
          <p:cNvPr id="13" name="TextBox 12">
            <a:extLst>
              <a:ext uri="{FF2B5EF4-FFF2-40B4-BE49-F238E27FC236}">
                <a16:creationId xmlns:a16="http://schemas.microsoft.com/office/drawing/2014/main" id="{4EB6049B-2832-B54A-9091-185E2ED5D027}"/>
              </a:ext>
            </a:extLst>
          </p:cNvPr>
          <p:cNvSpPr txBox="1"/>
          <p:nvPr/>
        </p:nvSpPr>
        <p:spPr>
          <a:xfrm>
            <a:off x="32863174" y="16813487"/>
            <a:ext cx="10221019" cy="3658694"/>
          </a:xfrm>
          <a:prstGeom prst="rect">
            <a:avLst/>
          </a:prstGeom>
          <a:noFill/>
        </p:spPr>
        <p:txBody>
          <a:bodyPr wrap="square" rtlCol="0">
            <a:spAutoFit/>
          </a:bodyPr>
          <a:lstStyle/>
          <a:p>
            <a:pPr marL="457200" indent="-457200">
              <a:lnSpc>
                <a:spcPct val="130000"/>
              </a:lnSpc>
              <a:buFont typeface="Arial" panose="020B0604020202020204" pitchFamily="34" charset="0"/>
              <a:buChar char="•"/>
            </a:pPr>
            <a:r>
              <a:rPr lang="en-US" sz="3000" dirty="0">
                <a:latin typeface="Bangla MN" pitchFamily="2" charset="0"/>
                <a:cs typeface="Bangla MN" pitchFamily="2" charset="0"/>
              </a:rPr>
              <a:t>The LDN in children suggests that processing of global probabilistic information distributed in speech is </a:t>
            </a:r>
            <a:r>
              <a:rPr lang="en-US" sz="3000" b="1" dirty="0">
                <a:latin typeface="Bangla MN" pitchFamily="2" charset="0"/>
                <a:cs typeface="Bangla MN" pitchFamily="2" charset="0"/>
              </a:rPr>
              <a:t>automatic</a:t>
            </a:r>
            <a:r>
              <a:rPr lang="en-US" sz="3000" dirty="0">
                <a:latin typeface="Bangla MN" pitchFamily="2" charset="0"/>
                <a:cs typeface="Bangla MN" pitchFamily="2" charset="0"/>
              </a:rPr>
              <a:t>.</a:t>
            </a:r>
          </a:p>
          <a:p>
            <a:pPr marL="457200" indent="-457200">
              <a:lnSpc>
                <a:spcPct val="130000"/>
              </a:lnSpc>
              <a:buFont typeface="Arial" panose="020B0604020202020204" pitchFamily="34" charset="0"/>
              <a:buChar char="•"/>
            </a:pPr>
            <a:r>
              <a:rPr lang="en-US" sz="3000" dirty="0">
                <a:latin typeface="Bangla MN" pitchFamily="2" charset="0"/>
                <a:cs typeface="Bangla MN" pitchFamily="2" charset="0"/>
              </a:rPr>
              <a:t>The trend towards a P300 in adults indicates detection of global probabilistic might be facilitated by more </a:t>
            </a:r>
            <a:r>
              <a:rPr lang="en-US" sz="3000" b="1" dirty="0">
                <a:latin typeface="Bangla MN" pitchFamily="2" charset="0"/>
                <a:cs typeface="Bangla MN" pitchFamily="2" charset="0"/>
              </a:rPr>
              <a:t>attentive processes</a:t>
            </a:r>
            <a:r>
              <a:rPr lang="en-US" sz="3000" dirty="0">
                <a:latin typeface="Bangla MN" pitchFamily="2" charset="0"/>
                <a:cs typeface="Bangla MN" pitchFamily="2" charset="0"/>
              </a:rPr>
              <a:t>. </a:t>
            </a:r>
          </a:p>
        </p:txBody>
      </p:sp>
      <p:pic>
        <p:nvPicPr>
          <p:cNvPr id="68" name="Picture 67">
            <a:extLst>
              <a:ext uri="{FF2B5EF4-FFF2-40B4-BE49-F238E27FC236}">
                <a16:creationId xmlns:a16="http://schemas.microsoft.com/office/drawing/2014/main" id="{7FF0C2D8-355B-534C-ADD6-57D6A44784BA}"/>
              </a:ext>
            </a:extLst>
          </p:cNvPr>
          <p:cNvPicPr/>
          <p:nvPr/>
        </p:nvPicPr>
        <p:blipFill rotWithShape="1">
          <a:blip r:embed="rId7" cstate="print">
            <a:extLst>
              <a:ext uri="{28A0092B-C50C-407E-A947-70E740481C1C}">
                <a14:useLocalDpi xmlns:a14="http://schemas.microsoft.com/office/drawing/2010/main" val="0"/>
              </a:ext>
            </a:extLst>
          </a:blip>
          <a:srcRect t="4501" b="7942"/>
          <a:stretch/>
        </p:blipFill>
        <p:spPr>
          <a:xfrm>
            <a:off x="162231" y="16576986"/>
            <a:ext cx="12239137" cy="5485011"/>
          </a:xfrm>
          <a:prstGeom prst="rect">
            <a:avLst/>
          </a:prstGeom>
        </p:spPr>
      </p:pic>
      <p:sp>
        <p:nvSpPr>
          <p:cNvPr id="67" name="TextBox 19">
            <a:extLst>
              <a:ext uri="{FF2B5EF4-FFF2-40B4-BE49-F238E27FC236}">
                <a16:creationId xmlns:a16="http://schemas.microsoft.com/office/drawing/2014/main" id="{85C1F01D-E248-5A41-BC12-48882CA1EA39}"/>
              </a:ext>
            </a:extLst>
          </p:cNvPr>
          <p:cNvSpPr txBox="1">
            <a:spLocks noChangeArrowheads="1"/>
          </p:cNvSpPr>
          <p:nvPr/>
        </p:nvSpPr>
        <p:spPr bwMode="auto">
          <a:xfrm>
            <a:off x="671521" y="13183519"/>
            <a:ext cx="9865135" cy="1788552"/>
          </a:xfrm>
          <a:prstGeom prst="rect">
            <a:avLst/>
          </a:prstGeom>
          <a:solidFill>
            <a:schemeClr val="bg1"/>
          </a:solidFill>
          <a:ln>
            <a:noFill/>
          </a:ln>
        </p:spPr>
        <p:txBody>
          <a:bodyPr wrap="square" lIns="60945" tIns="30473" rIns="60945" bIns="30473">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marL="457200" indent="-457200">
              <a:lnSpc>
                <a:spcPct val="130000"/>
              </a:lnSpc>
              <a:buFont typeface="Arial" panose="020B0604020202020204" pitchFamily="34" charset="0"/>
              <a:buChar char="•"/>
            </a:pPr>
            <a:r>
              <a:rPr lang="en-US" sz="3000" dirty="0">
                <a:latin typeface="Bangla MN" pitchFamily="2" charset="0"/>
                <a:ea typeface="+mn-ea"/>
                <a:cs typeface="Bangla MN" pitchFamily="2" charset="0"/>
              </a:rPr>
              <a:t>Passive auditory oddball paradigm</a:t>
            </a:r>
          </a:p>
          <a:p>
            <a:pPr marL="457200" indent="-457200">
              <a:lnSpc>
                <a:spcPct val="130000"/>
              </a:lnSpc>
              <a:buFont typeface="Arial" panose="020B0604020202020204" pitchFamily="34" charset="0"/>
              <a:buChar char="•"/>
            </a:pPr>
            <a:r>
              <a:rPr lang="en-US" sz="2900" dirty="0">
                <a:latin typeface="Bangla MN" pitchFamily="2" charset="0"/>
                <a:ea typeface="+mn-ea"/>
                <a:cs typeface="Bangla MN" pitchFamily="2" charset="0"/>
              </a:rPr>
              <a:t>Experiment 1 = 45 adults </a:t>
            </a:r>
            <a:r>
              <a:rPr lang="en-US" sz="1600" dirty="0">
                <a:latin typeface="Bangla MN" pitchFamily="2" charset="0"/>
                <a:ea typeface="+mn-ea"/>
                <a:cs typeface="Bangla MN" pitchFamily="2" charset="0"/>
              </a:rPr>
              <a:t>(Mean = 22.76 years, SD = 3.02 years)</a:t>
            </a:r>
            <a:endParaRPr lang="en-US" sz="2800" dirty="0">
              <a:latin typeface="Bangla MN" pitchFamily="2" charset="0"/>
              <a:ea typeface="+mn-ea"/>
              <a:cs typeface="Bangla MN" pitchFamily="2" charset="0"/>
            </a:endParaRPr>
          </a:p>
          <a:p>
            <a:pPr marL="457200" indent="-457200">
              <a:lnSpc>
                <a:spcPct val="130000"/>
              </a:lnSpc>
              <a:buFont typeface="Arial" panose="020B0604020202020204" pitchFamily="34" charset="0"/>
              <a:buChar char="•"/>
            </a:pPr>
            <a:r>
              <a:rPr lang="en-US" sz="2900" dirty="0">
                <a:latin typeface="Bangla MN" pitchFamily="2" charset="0"/>
                <a:ea typeface="+mn-ea"/>
                <a:cs typeface="Bangla MN" pitchFamily="2" charset="0"/>
              </a:rPr>
              <a:t>Experiment 2 =  22 children</a:t>
            </a:r>
            <a:r>
              <a:rPr lang="en-US" sz="2800" dirty="0">
                <a:latin typeface="Bangla MN" pitchFamily="2" charset="0"/>
                <a:ea typeface="+mn-ea"/>
                <a:cs typeface="Bangla MN" pitchFamily="2" charset="0"/>
              </a:rPr>
              <a:t> </a:t>
            </a:r>
            <a:r>
              <a:rPr lang="en-US" sz="1600" dirty="0">
                <a:latin typeface="Bangla MN" pitchFamily="2" charset="0"/>
                <a:ea typeface="+mn-ea"/>
                <a:cs typeface="Bangla MN" pitchFamily="2" charset="0"/>
              </a:rPr>
              <a:t>(Mean = 10.2 years, SD = 1.99 years)</a:t>
            </a:r>
            <a:endParaRPr lang="en-US" sz="2800" dirty="0">
              <a:latin typeface="Bangla MN" pitchFamily="2" charset="0"/>
              <a:ea typeface="+mn-ea"/>
              <a:cs typeface="Bangla MN" pitchFamily="2" charset="0"/>
            </a:endParaRPr>
          </a:p>
        </p:txBody>
      </p:sp>
      <p:sp>
        <p:nvSpPr>
          <p:cNvPr id="19" name="Rectangle 18">
            <a:extLst>
              <a:ext uri="{FF2B5EF4-FFF2-40B4-BE49-F238E27FC236}">
                <a16:creationId xmlns:a16="http://schemas.microsoft.com/office/drawing/2014/main" id="{F4C025C4-7A24-314F-B8FB-227396814A24}"/>
              </a:ext>
            </a:extLst>
          </p:cNvPr>
          <p:cNvSpPr/>
          <p:nvPr/>
        </p:nvSpPr>
        <p:spPr>
          <a:xfrm>
            <a:off x="646987" y="14883151"/>
            <a:ext cx="9547600" cy="2458365"/>
          </a:xfrm>
          <a:prstGeom prst="rect">
            <a:avLst/>
          </a:prstGeom>
        </p:spPr>
        <p:txBody>
          <a:bodyPr wrap="square">
            <a:spAutoFit/>
          </a:bodyPr>
          <a:lstStyle/>
          <a:p>
            <a:pPr marL="457200" indent="-457200">
              <a:lnSpc>
                <a:spcPct val="130000"/>
              </a:lnSpc>
              <a:buFont typeface="Arial" panose="020B0604020202020204" pitchFamily="34" charset="0"/>
              <a:buChar char="•"/>
            </a:pPr>
            <a:r>
              <a:rPr lang="en-US" sz="3000" dirty="0">
                <a:latin typeface="Bangla MN" pitchFamily="2" charset="0"/>
                <a:cs typeface="Bangla MN" pitchFamily="2" charset="0"/>
              </a:rPr>
              <a:t>Design:</a:t>
            </a:r>
          </a:p>
          <a:p>
            <a:pPr>
              <a:lnSpc>
                <a:spcPct val="130000"/>
              </a:lnSpc>
            </a:pPr>
            <a:r>
              <a:rPr lang="en-US" sz="3000" dirty="0">
                <a:latin typeface="Bangla MN" pitchFamily="2" charset="0"/>
                <a:cs typeface="Bangla MN" pitchFamily="2" charset="0"/>
              </a:rPr>
              <a:t>   1.  Global probability (High freq vs Low freq)</a:t>
            </a:r>
          </a:p>
          <a:p>
            <a:pPr>
              <a:lnSpc>
                <a:spcPct val="130000"/>
              </a:lnSpc>
            </a:pPr>
            <a:r>
              <a:rPr lang="en-US" sz="3000" dirty="0">
                <a:latin typeface="Bangla MN" pitchFamily="2" charset="0"/>
                <a:cs typeface="Bangla MN" pitchFamily="2" charset="0"/>
              </a:rPr>
              <a:t>   2.  Local probability </a:t>
            </a:r>
            <a:r>
              <a:rPr lang="en-US" sz="3000" dirty="0">
                <a:solidFill>
                  <a:prstClr val="black"/>
                </a:solidFill>
                <a:latin typeface="Bangla MN" pitchFamily="2" charset="0"/>
                <a:cs typeface="Bangla MN" pitchFamily="2" charset="0"/>
              </a:rPr>
              <a:t>(High freq vs Low freq)</a:t>
            </a:r>
            <a:endParaRPr lang="en-US" sz="3000" dirty="0">
              <a:latin typeface="Bangla MN" pitchFamily="2" charset="0"/>
              <a:cs typeface="Bangla MN" pitchFamily="2" charset="0"/>
            </a:endParaRPr>
          </a:p>
          <a:p>
            <a:pPr>
              <a:lnSpc>
                <a:spcPct val="130000"/>
              </a:lnSpc>
            </a:pPr>
            <a:r>
              <a:rPr lang="en-US" sz="3000" dirty="0">
                <a:latin typeface="Bangla MN" pitchFamily="2" charset="0"/>
                <a:cs typeface="Bangla MN" pitchFamily="2" charset="0"/>
              </a:rPr>
              <a:t>   3.  Domain</a:t>
            </a:r>
            <a:r>
              <a:rPr lang="en-US" sz="3000" dirty="0">
                <a:solidFill>
                  <a:prstClr val="black"/>
                </a:solidFill>
                <a:latin typeface="Bangla MN" pitchFamily="2" charset="0"/>
                <a:cs typeface="Bangla MN" pitchFamily="2" charset="0"/>
              </a:rPr>
              <a:t>(Voice vs Syllable)</a:t>
            </a:r>
          </a:p>
        </p:txBody>
      </p:sp>
      <p:pic>
        <p:nvPicPr>
          <p:cNvPr id="8" name="Picture 7">
            <a:extLst>
              <a:ext uri="{FF2B5EF4-FFF2-40B4-BE49-F238E27FC236}">
                <a16:creationId xmlns:a16="http://schemas.microsoft.com/office/drawing/2014/main" id="{27978DCF-ECA4-394D-8BCD-B789A492C99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038586" y="15090731"/>
            <a:ext cx="5842000" cy="4038600"/>
          </a:xfrm>
          <a:prstGeom prst="rect">
            <a:avLst/>
          </a:prstGeom>
        </p:spPr>
      </p:pic>
      <p:pic>
        <p:nvPicPr>
          <p:cNvPr id="15" name="Picture 14">
            <a:extLst>
              <a:ext uri="{FF2B5EF4-FFF2-40B4-BE49-F238E27FC236}">
                <a16:creationId xmlns:a16="http://schemas.microsoft.com/office/drawing/2014/main" id="{43155F52-7253-1F40-AEE0-0E58EF38C28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662468" y="14910411"/>
            <a:ext cx="5930900" cy="4279900"/>
          </a:xfrm>
          <a:prstGeom prst="rect">
            <a:avLst/>
          </a:prstGeom>
        </p:spPr>
      </p:pic>
      <p:sp>
        <p:nvSpPr>
          <p:cNvPr id="16" name="Rectangle 15">
            <a:extLst>
              <a:ext uri="{FF2B5EF4-FFF2-40B4-BE49-F238E27FC236}">
                <a16:creationId xmlns:a16="http://schemas.microsoft.com/office/drawing/2014/main" id="{84F55D47-D508-D44B-ADEB-08344475BA2B}"/>
              </a:ext>
            </a:extLst>
          </p:cNvPr>
          <p:cNvSpPr/>
          <p:nvPr/>
        </p:nvSpPr>
        <p:spPr>
          <a:xfrm rot="16200000">
            <a:off x="14016792" y="16613431"/>
            <a:ext cx="4310539" cy="400110"/>
          </a:xfrm>
          <a:prstGeom prst="rect">
            <a:avLst/>
          </a:prstGeom>
          <a:solidFill>
            <a:schemeClr val="bg1"/>
          </a:solidFill>
        </p:spPr>
        <p:txBody>
          <a:bodyPr wrap="none">
            <a:spAutoFit/>
          </a:bodyPr>
          <a:lstStyle/>
          <a:p>
            <a:r>
              <a:rPr lang="en-US" sz="2000" b="1" dirty="0">
                <a:latin typeface="Bangla MN" pitchFamily="2" charset="0"/>
                <a:cs typeface="Bangla MN" pitchFamily="2" charset="0"/>
              </a:rPr>
              <a:t>Average Adult ERP Amplitude</a:t>
            </a:r>
            <a:endParaRPr lang="en-US" sz="2000" b="1" dirty="0"/>
          </a:p>
        </p:txBody>
      </p:sp>
      <p:sp>
        <p:nvSpPr>
          <p:cNvPr id="48" name="Rectangle 47">
            <a:extLst>
              <a:ext uri="{FF2B5EF4-FFF2-40B4-BE49-F238E27FC236}">
                <a16:creationId xmlns:a16="http://schemas.microsoft.com/office/drawing/2014/main" id="{3E4461EF-F759-C242-8906-842328199BA2}"/>
              </a:ext>
            </a:extLst>
          </p:cNvPr>
          <p:cNvSpPr/>
          <p:nvPr/>
        </p:nvSpPr>
        <p:spPr>
          <a:xfrm rot="16200000">
            <a:off x="22676117" y="16653164"/>
            <a:ext cx="4321311" cy="400110"/>
          </a:xfrm>
          <a:prstGeom prst="rect">
            <a:avLst/>
          </a:prstGeom>
          <a:solidFill>
            <a:schemeClr val="bg1"/>
          </a:solidFill>
        </p:spPr>
        <p:txBody>
          <a:bodyPr wrap="none">
            <a:spAutoFit/>
          </a:bodyPr>
          <a:lstStyle/>
          <a:p>
            <a:r>
              <a:rPr lang="en-US" sz="2000" b="1" dirty="0">
                <a:latin typeface="Bangla MN" pitchFamily="2" charset="0"/>
                <a:cs typeface="Bangla MN" pitchFamily="2" charset="0"/>
              </a:rPr>
              <a:t>Average Child ERP Amplitude</a:t>
            </a:r>
            <a:endParaRPr lang="en-US" sz="2000" b="1" dirty="0"/>
          </a:p>
        </p:txBody>
      </p:sp>
      <p:sp>
        <p:nvSpPr>
          <p:cNvPr id="49" name="Rectangle 48">
            <a:extLst>
              <a:ext uri="{FF2B5EF4-FFF2-40B4-BE49-F238E27FC236}">
                <a16:creationId xmlns:a16="http://schemas.microsoft.com/office/drawing/2014/main" id="{2E631B05-B43A-5C49-9EBD-0DADC2370D71}"/>
              </a:ext>
            </a:extLst>
          </p:cNvPr>
          <p:cNvSpPr/>
          <p:nvPr/>
        </p:nvSpPr>
        <p:spPr>
          <a:xfrm>
            <a:off x="17454323" y="18697212"/>
            <a:ext cx="2745367" cy="400110"/>
          </a:xfrm>
          <a:prstGeom prst="rect">
            <a:avLst/>
          </a:prstGeom>
          <a:solidFill>
            <a:schemeClr val="bg1"/>
          </a:solidFill>
        </p:spPr>
        <p:txBody>
          <a:bodyPr wrap="none">
            <a:spAutoFit/>
          </a:bodyPr>
          <a:lstStyle/>
          <a:p>
            <a:r>
              <a:rPr lang="en-US" sz="2000" b="1" dirty="0">
                <a:latin typeface="Bangla MN" pitchFamily="2" charset="0"/>
                <a:cs typeface="Bangla MN" pitchFamily="2" charset="0"/>
              </a:rPr>
              <a:t>Global probability</a:t>
            </a:r>
            <a:endParaRPr lang="en-US" sz="2000" b="1" dirty="0"/>
          </a:p>
        </p:txBody>
      </p:sp>
      <p:sp>
        <p:nvSpPr>
          <p:cNvPr id="50" name="Rectangle 49">
            <a:extLst>
              <a:ext uri="{FF2B5EF4-FFF2-40B4-BE49-F238E27FC236}">
                <a16:creationId xmlns:a16="http://schemas.microsoft.com/office/drawing/2014/main" id="{73B0EE1A-917A-784D-89BA-D0A2A9375DFC}"/>
              </a:ext>
            </a:extLst>
          </p:cNvPr>
          <p:cNvSpPr/>
          <p:nvPr/>
        </p:nvSpPr>
        <p:spPr>
          <a:xfrm>
            <a:off x="26206655" y="18768701"/>
            <a:ext cx="2745367" cy="400110"/>
          </a:xfrm>
          <a:prstGeom prst="rect">
            <a:avLst/>
          </a:prstGeom>
          <a:solidFill>
            <a:schemeClr val="bg1"/>
          </a:solidFill>
        </p:spPr>
        <p:txBody>
          <a:bodyPr wrap="none">
            <a:spAutoFit/>
          </a:bodyPr>
          <a:lstStyle/>
          <a:p>
            <a:r>
              <a:rPr lang="en-US" sz="2000" b="1" dirty="0">
                <a:latin typeface="Bangla MN" pitchFamily="2" charset="0"/>
                <a:cs typeface="Bangla MN" pitchFamily="2" charset="0"/>
              </a:rPr>
              <a:t>Global probability</a:t>
            </a:r>
            <a:endParaRPr lang="en-US" sz="2000" b="1" dirty="0"/>
          </a:p>
        </p:txBody>
      </p:sp>
      <p:cxnSp>
        <p:nvCxnSpPr>
          <p:cNvPr id="18" name="Straight Connector 17">
            <a:extLst>
              <a:ext uri="{FF2B5EF4-FFF2-40B4-BE49-F238E27FC236}">
                <a16:creationId xmlns:a16="http://schemas.microsoft.com/office/drawing/2014/main" id="{A578AC5D-CE07-2A4F-9A6F-B83793B8F728}"/>
              </a:ext>
            </a:extLst>
          </p:cNvPr>
          <p:cNvCxnSpPr>
            <a:cxnSpLocks/>
          </p:cNvCxnSpPr>
          <p:nvPr/>
        </p:nvCxnSpPr>
        <p:spPr>
          <a:xfrm flipH="1">
            <a:off x="18827007" y="12832932"/>
            <a:ext cx="1198379" cy="2515821"/>
          </a:xfrm>
          <a:prstGeom prst="line">
            <a:avLst/>
          </a:prstGeom>
          <a:ln w="381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F9ABE3BC-372C-344A-883F-62ED5E186AE5}"/>
              </a:ext>
            </a:extLst>
          </p:cNvPr>
          <p:cNvCxnSpPr>
            <a:cxnSpLocks/>
          </p:cNvCxnSpPr>
          <p:nvPr/>
        </p:nvCxnSpPr>
        <p:spPr>
          <a:xfrm flipH="1">
            <a:off x="27398997" y="12786257"/>
            <a:ext cx="1198379" cy="2515821"/>
          </a:xfrm>
          <a:prstGeom prst="line">
            <a:avLst/>
          </a:prstGeom>
          <a:ln w="381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CEE24853-FBBA-5344-802A-84C7D9259481}"/>
              </a:ext>
            </a:extLst>
          </p:cNvPr>
          <p:cNvSpPr/>
          <p:nvPr/>
        </p:nvSpPr>
        <p:spPr>
          <a:xfrm>
            <a:off x="14495432" y="8994216"/>
            <a:ext cx="569387" cy="461665"/>
          </a:xfrm>
          <a:prstGeom prst="rect">
            <a:avLst/>
          </a:prstGeom>
          <a:solidFill>
            <a:schemeClr val="bg1"/>
          </a:solidFill>
        </p:spPr>
        <p:txBody>
          <a:bodyPr wrap="none">
            <a:spAutoFit/>
          </a:bodyPr>
          <a:lstStyle/>
          <a:p>
            <a:pPr algn="ctr"/>
            <a:r>
              <a:rPr lang="en-US" sz="2400" dirty="0">
                <a:latin typeface="Bangla MN" pitchFamily="2" charset="0"/>
                <a:cs typeface="Bangla MN" pitchFamily="2" charset="0"/>
              </a:rPr>
              <a:t>Pz</a:t>
            </a:r>
          </a:p>
        </p:txBody>
      </p:sp>
      <p:sp>
        <p:nvSpPr>
          <p:cNvPr id="63" name="Rectangle 62">
            <a:extLst>
              <a:ext uri="{FF2B5EF4-FFF2-40B4-BE49-F238E27FC236}">
                <a16:creationId xmlns:a16="http://schemas.microsoft.com/office/drawing/2014/main" id="{A5DA649E-C4F7-FB47-A166-8141F86F9CB9}"/>
              </a:ext>
            </a:extLst>
          </p:cNvPr>
          <p:cNvSpPr/>
          <p:nvPr/>
        </p:nvSpPr>
        <p:spPr>
          <a:xfrm>
            <a:off x="23205701" y="9100499"/>
            <a:ext cx="569387" cy="461665"/>
          </a:xfrm>
          <a:prstGeom prst="rect">
            <a:avLst/>
          </a:prstGeom>
          <a:solidFill>
            <a:schemeClr val="bg1"/>
          </a:solidFill>
        </p:spPr>
        <p:txBody>
          <a:bodyPr wrap="none">
            <a:spAutoFit/>
          </a:bodyPr>
          <a:lstStyle/>
          <a:p>
            <a:pPr algn="ctr"/>
            <a:r>
              <a:rPr lang="en-US" sz="2400" dirty="0">
                <a:latin typeface="Bangla MN" pitchFamily="2" charset="0"/>
                <a:cs typeface="Bangla MN" pitchFamily="2" charset="0"/>
              </a:rPr>
              <a:t>Pz</a:t>
            </a:r>
          </a:p>
        </p:txBody>
      </p:sp>
    </p:spTree>
    <p:extLst>
      <p:ext uri="{BB962C8B-B14F-4D97-AF65-F5344CB8AC3E}">
        <p14:creationId xmlns:p14="http://schemas.microsoft.com/office/powerpoint/2010/main" val="2744182460"/>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6AE4089-ACBC-2341-8291-31B3D57872FA}"/>
              </a:ext>
            </a:extLst>
          </p:cNvPr>
          <p:cNvSpPr/>
          <p:nvPr/>
        </p:nvSpPr>
        <p:spPr>
          <a:xfrm>
            <a:off x="4081403" y="9282474"/>
            <a:ext cx="3813416" cy="1692771"/>
          </a:xfrm>
          <a:prstGeom prst="rect">
            <a:avLst/>
          </a:prstGeom>
        </p:spPr>
        <p:txBody>
          <a:bodyPr wrap="none">
            <a:spAutoFit/>
          </a:bodyPr>
          <a:lstStyle/>
          <a:p>
            <a:pPr algn="ctr"/>
            <a:r>
              <a:rPr lang="en-US" sz="4000" b="1" dirty="0">
                <a:solidFill>
                  <a:schemeClr val="accent5"/>
                </a:solidFill>
                <a:latin typeface="Bangla MN" pitchFamily="2" charset="0"/>
                <a:cs typeface="Bangla MN" pitchFamily="2" charset="0"/>
              </a:rPr>
              <a:t>Local</a:t>
            </a:r>
          </a:p>
          <a:p>
            <a:pPr algn="ctr"/>
            <a:r>
              <a:rPr lang="en-US" sz="4000" b="1" dirty="0">
                <a:solidFill>
                  <a:schemeClr val="accent5"/>
                </a:solidFill>
                <a:latin typeface="Bangla MN" pitchFamily="2" charset="0"/>
                <a:cs typeface="Bangla MN" pitchFamily="2" charset="0"/>
              </a:rPr>
              <a:t>Probability</a:t>
            </a:r>
          </a:p>
          <a:p>
            <a:pPr algn="ctr"/>
            <a:r>
              <a:rPr lang="en-US" sz="2400" b="1" dirty="0">
                <a:solidFill>
                  <a:schemeClr val="accent5"/>
                </a:solidFill>
                <a:latin typeface="Bangla MN" pitchFamily="2" charset="0"/>
                <a:cs typeface="Bangla MN" pitchFamily="2" charset="0"/>
              </a:rPr>
              <a:t>High freq vs. Low freq</a:t>
            </a:r>
            <a:endParaRPr lang="en-US" sz="2400" b="1" dirty="0">
              <a:solidFill>
                <a:schemeClr val="accent5"/>
              </a:solidFill>
            </a:endParaRPr>
          </a:p>
        </p:txBody>
      </p:sp>
      <p:sp>
        <p:nvSpPr>
          <p:cNvPr id="21" name="Rectangle 20">
            <a:extLst>
              <a:ext uri="{FF2B5EF4-FFF2-40B4-BE49-F238E27FC236}">
                <a16:creationId xmlns:a16="http://schemas.microsoft.com/office/drawing/2014/main" id="{4785FA86-DA00-6749-87B7-F3C95A1B9CE6}"/>
              </a:ext>
            </a:extLst>
          </p:cNvPr>
          <p:cNvSpPr/>
          <p:nvPr/>
        </p:nvSpPr>
        <p:spPr>
          <a:xfrm>
            <a:off x="9389352" y="11771980"/>
            <a:ext cx="5113900" cy="861774"/>
          </a:xfrm>
          <a:prstGeom prst="rect">
            <a:avLst/>
          </a:prstGeom>
        </p:spPr>
        <p:txBody>
          <a:bodyPr wrap="none">
            <a:spAutoFit/>
          </a:bodyPr>
          <a:lstStyle/>
          <a:p>
            <a:pPr algn="ctr"/>
            <a:r>
              <a:rPr lang="en-US" sz="3200" dirty="0">
                <a:latin typeface="Bangla MN" pitchFamily="2" charset="0"/>
                <a:cs typeface="Bangla MN" pitchFamily="2" charset="0"/>
              </a:rPr>
              <a:t>80% in both block1 &amp;2 </a:t>
            </a:r>
          </a:p>
          <a:p>
            <a:pPr algn="ctr"/>
            <a:r>
              <a:rPr lang="en-US" sz="1800" dirty="0">
                <a:latin typeface="Bangla MN" pitchFamily="2" charset="0"/>
                <a:cs typeface="Bangla MN" pitchFamily="2" charset="0"/>
              </a:rPr>
              <a:t>(1200 reps)</a:t>
            </a:r>
            <a:endParaRPr lang="en-US" sz="1800" dirty="0"/>
          </a:p>
        </p:txBody>
      </p:sp>
      <p:sp>
        <p:nvSpPr>
          <p:cNvPr id="23" name="Rectangle 22">
            <a:extLst>
              <a:ext uri="{FF2B5EF4-FFF2-40B4-BE49-F238E27FC236}">
                <a16:creationId xmlns:a16="http://schemas.microsoft.com/office/drawing/2014/main" id="{7EA05695-B31C-B741-8C3B-5D69AA43A6AE}"/>
              </a:ext>
            </a:extLst>
          </p:cNvPr>
          <p:cNvSpPr/>
          <p:nvPr/>
        </p:nvSpPr>
        <p:spPr>
          <a:xfrm>
            <a:off x="16336884" y="11923943"/>
            <a:ext cx="2448106" cy="461665"/>
          </a:xfrm>
          <a:prstGeom prst="rect">
            <a:avLst/>
          </a:prstGeom>
        </p:spPr>
        <p:txBody>
          <a:bodyPr wrap="none">
            <a:spAutoFit/>
          </a:bodyPr>
          <a:lstStyle/>
          <a:p>
            <a:pPr algn="ctr"/>
            <a:r>
              <a:rPr lang="en-US" sz="2400" dirty="0">
                <a:latin typeface="Bangla MN" pitchFamily="2" charset="0"/>
                <a:cs typeface="Bangla MN" pitchFamily="2" charset="0"/>
              </a:rPr>
              <a:t>13.2%        6.6%</a:t>
            </a:r>
          </a:p>
        </p:txBody>
      </p:sp>
      <p:pic>
        <p:nvPicPr>
          <p:cNvPr id="26" name="Picture 25">
            <a:extLst>
              <a:ext uri="{FF2B5EF4-FFF2-40B4-BE49-F238E27FC236}">
                <a16:creationId xmlns:a16="http://schemas.microsoft.com/office/drawing/2014/main" id="{5DFFDF36-1F4E-3C40-896B-732A76655E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53580" y="5834781"/>
            <a:ext cx="12387659" cy="5124143"/>
          </a:xfrm>
          <a:prstGeom prst="rect">
            <a:avLst/>
          </a:prstGeom>
        </p:spPr>
      </p:pic>
      <p:sp>
        <p:nvSpPr>
          <p:cNvPr id="31" name="Rectangle 30">
            <a:extLst>
              <a:ext uri="{FF2B5EF4-FFF2-40B4-BE49-F238E27FC236}">
                <a16:creationId xmlns:a16="http://schemas.microsoft.com/office/drawing/2014/main" id="{4DAA2454-B9E9-8344-9C2A-28F50CCF7826}"/>
              </a:ext>
            </a:extLst>
          </p:cNvPr>
          <p:cNvSpPr/>
          <p:nvPr/>
        </p:nvSpPr>
        <p:spPr>
          <a:xfrm>
            <a:off x="4081404" y="11262224"/>
            <a:ext cx="3813415" cy="1692771"/>
          </a:xfrm>
          <a:prstGeom prst="rect">
            <a:avLst/>
          </a:prstGeom>
        </p:spPr>
        <p:txBody>
          <a:bodyPr wrap="none">
            <a:spAutoFit/>
          </a:bodyPr>
          <a:lstStyle/>
          <a:p>
            <a:pPr algn="ctr"/>
            <a:r>
              <a:rPr lang="en-US" sz="4000" b="1" dirty="0">
                <a:solidFill>
                  <a:srgbClr val="C00000"/>
                </a:solidFill>
                <a:latin typeface="Bangla MN" pitchFamily="2" charset="0"/>
                <a:cs typeface="Bangla MN" pitchFamily="2" charset="0"/>
              </a:rPr>
              <a:t>Global</a:t>
            </a:r>
          </a:p>
          <a:p>
            <a:pPr algn="ctr"/>
            <a:r>
              <a:rPr lang="en-US" sz="4000" b="1" dirty="0">
                <a:solidFill>
                  <a:srgbClr val="C00000"/>
                </a:solidFill>
                <a:latin typeface="Bangla MN" pitchFamily="2" charset="0"/>
                <a:cs typeface="Bangla MN" pitchFamily="2" charset="0"/>
              </a:rPr>
              <a:t>Probability</a:t>
            </a:r>
          </a:p>
          <a:p>
            <a:pPr algn="ctr"/>
            <a:r>
              <a:rPr lang="en-US" sz="2400" b="1" dirty="0">
                <a:solidFill>
                  <a:srgbClr val="C00000"/>
                </a:solidFill>
                <a:latin typeface="Bangla MN" pitchFamily="2" charset="0"/>
                <a:cs typeface="Bangla MN" pitchFamily="2" charset="0"/>
              </a:rPr>
              <a:t>High freq vs. Low freq</a:t>
            </a:r>
            <a:endParaRPr lang="en-US" sz="2400" b="1" dirty="0">
              <a:solidFill>
                <a:srgbClr val="C00000"/>
              </a:solidFill>
            </a:endParaRPr>
          </a:p>
        </p:txBody>
      </p:sp>
      <p:sp>
        <p:nvSpPr>
          <p:cNvPr id="32" name="Left Bracket 31">
            <a:extLst>
              <a:ext uri="{FF2B5EF4-FFF2-40B4-BE49-F238E27FC236}">
                <a16:creationId xmlns:a16="http://schemas.microsoft.com/office/drawing/2014/main" id="{F3288C55-580A-4141-A1E1-B06F270952F2}"/>
              </a:ext>
            </a:extLst>
          </p:cNvPr>
          <p:cNvSpPr/>
          <p:nvPr/>
        </p:nvSpPr>
        <p:spPr>
          <a:xfrm>
            <a:off x="8014406" y="9282474"/>
            <a:ext cx="478347" cy="1323439"/>
          </a:xfrm>
          <a:prstGeom prst="leftBracket">
            <a:avLst/>
          </a:prstGeom>
          <a:noFill/>
          <a:ln w="571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2060"/>
              </a:solidFill>
            </a:endParaRPr>
          </a:p>
        </p:txBody>
      </p:sp>
      <p:sp>
        <p:nvSpPr>
          <p:cNvPr id="34" name="Down Arrow 33">
            <a:extLst>
              <a:ext uri="{FF2B5EF4-FFF2-40B4-BE49-F238E27FC236}">
                <a16:creationId xmlns:a16="http://schemas.microsoft.com/office/drawing/2014/main" id="{493B0CB2-6A23-C347-A57F-67635F30B166}"/>
              </a:ext>
            </a:extLst>
          </p:cNvPr>
          <p:cNvSpPr/>
          <p:nvPr/>
        </p:nvSpPr>
        <p:spPr>
          <a:xfrm>
            <a:off x="11618926" y="11031698"/>
            <a:ext cx="478348" cy="544070"/>
          </a:xfrm>
          <a:prstGeom prst="downArrow">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Left Bracket 12">
            <a:extLst>
              <a:ext uri="{FF2B5EF4-FFF2-40B4-BE49-F238E27FC236}">
                <a16:creationId xmlns:a16="http://schemas.microsoft.com/office/drawing/2014/main" id="{FF6D0F06-029E-7F40-BC52-7E89ABAE1487}"/>
              </a:ext>
            </a:extLst>
          </p:cNvPr>
          <p:cNvSpPr/>
          <p:nvPr/>
        </p:nvSpPr>
        <p:spPr>
          <a:xfrm>
            <a:off x="8003545" y="11262224"/>
            <a:ext cx="478347" cy="1323439"/>
          </a:xfrm>
          <a:prstGeom prst="leftBracket">
            <a:avLst/>
          </a:prstGeom>
          <a:noFill/>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002060"/>
              </a:solidFill>
            </a:endParaRPr>
          </a:p>
        </p:txBody>
      </p:sp>
      <p:sp>
        <p:nvSpPr>
          <p:cNvPr id="14" name="Down Arrow 13">
            <a:extLst>
              <a:ext uri="{FF2B5EF4-FFF2-40B4-BE49-F238E27FC236}">
                <a16:creationId xmlns:a16="http://schemas.microsoft.com/office/drawing/2014/main" id="{C76ECED0-0FD5-694F-B45D-4285C4E2268A}"/>
              </a:ext>
            </a:extLst>
          </p:cNvPr>
          <p:cNvSpPr/>
          <p:nvPr/>
        </p:nvSpPr>
        <p:spPr>
          <a:xfrm>
            <a:off x="17384823" y="11000357"/>
            <a:ext cx="478348" cy="544070"/>
          </a:xfrm>
          <a:prstGeom prst="downArrow">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a:extLst>
              <a:ext uri="{FF2B5EF4-FFF2-40B4-BE49-F238E27FC236}">
                <a16:creationId xmlns:a16="http://schemas.microsoft.com/office/drawing/2014/main" id="{6E3C5692-5D00-CF40-B52F-A7F35C52D5E7}"/>
              </a:ext>
            </a:extLst>
          </p:cNvPr>
          <p:cNvSpPr/>
          <p:nvPr/>
        </p:nvSpPr>
        <p:spPr>
          <a:xfrm>
            <a:off x="20849233" y="11031698"/>
            <a:ext cx="478348" cy="544070"/>
          </a:xfrm>
          <a:prstGeom prst="downArrow">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F22A26C-25EF-7549-A68D-F61D22E9E6AF}"/>
              </a:ext>
            </a:extLst>
          </p:cNvPr>
          <p:cNvSpPr/>
          <p:nvPr/>
        </p:nvSpPr>
        <p:spPr>
          <a:xfrm>
            <a:off x="16110860" y="11528044"/>
            <a:ext cx="3058851" cy="461665"/>
          </a:xfrm>
          <a:prstGeom prst="rect">
            <a:avLst/>
          </a:prstGeom>
        </p:spPr>
        <p:txBody>
          <a:bodyPr wrap="none">
            <a:spAutoFit/>
          </a:bodyPr>
          <a:lstStyle/>
          <a:p>
            <a:pPr algn="ctr"/>
            <a:r>
              <a:rPr lang="en-US" sz="2400" dirty="0">
                <a:latin typeface="Bangla MN" pitchFamily="2" charset="0"/>
                <a:cs typeface="Bangla MN" pitchFamily="2" charset="0"/>
              </a:rPr>
              <a:t>block1       block 2 </a:t>
            </a:r>
          </a:p>
        </p:txBody>
      </p:sp>
      <p:sp>
        <p:nvSpPr>
          <p:cNvPr id="18" name="Rectangle 17">
            <a:extLst>
              <a:ext uri="{FF2B5EF4-FFF2-40B4-BE49-F238E27FC236}">
                <a16:creationId xmlns:a16="http://schemas.microsoft.com/office/drawing/2014/main" id="{8DFACD61-9E65-C742-A920-04FB6F7AA06B}"/>
              </a:ext>
            </a:extLst>
          </p:cNvPr>
          <p:cNvSpPr/>
          <p:nvPr/>
        </p:nvSpPr>
        <p:spPr>
          <a:xfrm>
            <a:off x="16483464" y="12303459"/>
            <a:ext cx="2154949" cy="400110"/>
          </a:xfrm>
          <a:prstGeom prst="rect">
            <a:avLst/>
          </a:prstGeom>
        </p:spPr>
        <p:txBody>
          <a:bodyPr wrap="none">
            <a:spAutoFit/>
          </a:bodyPr>
          <a:lstStyle/>
          <a:p>
            <a:pPr algn="ctr"/>
            <a:r>
              <a:rPr lang="en-US" sz="2000" dirty="0">
                <a:latin typeface="Bangla MN" pitchFamily="2" charset="0"/>
                <a:cs typeface="Bangla MN" pitchFamily="2" charset="0"/>
              </a:rPr>
              <a:t>High            Low</a:t>
            </a:r>
          </a:p>
        </p:txBody>
      </p:sp>
    </p:spTree>
    <p:extLst>
      <p:ext uri="{BB962C8B-B14F-4D97-AF65-F5344CB8AC3E}">
        <p14:creationId xmlns:p14="http://schemas.microsoft.com/office/powerpoint/2010/main" val="3043644799"/>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6.googleusercontent.com/qEXnQEiFvRZlxuF49Cmc35Vel65QI1VJ0RJiwapm71al3-8u8-g6HYDEPxBA8-QQO-lrOKA40WUd7cQR4yjBQ5rnckFDC4AiJpQxa7kTO3xZmUr7JMc2HpmlKhii85gQIlhY2sl5rM4">
            <a:extLst>
              <a:ext uri="{FF2B5EF4-FFF2-40B4-BE49-F238E27FC236}">
                <a16:creationId xmlns:a16="http://schemas.microsoft.com/office/drawing/2014/main" id="{6EA1C904-6BD3-F646-948E-6FF1741A4F4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3611" t="60671" r="28210" b="16244"/>
          <a:stretch/>
        </p:blipFill>
        <p:spPr bwMode="auto">
          <a:xfrm>
            <a:off x="30066944" y="3848996"/>
            <a:ext cx="1524000" cy="156966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https://lh6.googleusercontent.com/qEXnQEiFvRZlxuF49Cmc35Vel65QI1VJ0RJiwapm71al3-8u8-g6HYDEPxBA8-QQO-lrOKA40WUd7cQR4yjBQ5rnckFDC4AiJpQxa7kTO3xZmUr7JMc2HpmlKhii85gQIlhY2sl5rM4">
            <a:extLst>
              <a:ext uri="{FF2B5EF4-FFF2-40B4-BE49-F238E27FC236}">
                <a16:creationId xmlns:a16="http://schemas.microsoft.com/office/drawing/2014/main" id="{5448593D-59A1-7B43-A28B-B36350CA51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3390" r="89801" b="15149"/>
          <a:stretch/>
        </p:blipFill>
        <p:spPr bwMode="auto">
          <a:xfrm>
            <a:off x="26831060" y="3325857"/>
            <a:ext cx="1774046" cy="199708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089E88A7-2FA1-134C-BA3E-C010DD88B1F5}"/>
              </a:ext>
            </a:extLst>
          </p:cNvPr>
          <p:cNvSpPr/>
          <p:nvPr/>
        </p:nvSpPr>
        <p:spPr>
          <a:xfrm>
            <a:off x="7395918" y="6600587"/>
            <a:ext cx="6451894" cy="2554545"/>
          </a:xfrm>
          <a:prstGeom prst="rect">
            <a:avLst/>
          </a:prstGeom>
        </p:spPr>
        <p:txBody>
          <a:bodyPr wrap="none">
            <a:spAutoFit/>
          </a:bodyPr>
          <a:lstStyle/>
          <a:p>
            <a:r>
              <a:rPr lang="en-US" sz="8000" dirty="0">
                <a:latin typeface="Bangla MN" pitchFamily="2" charset="0"/>
                <a:cs typeface="Bangla MN" pitchFamily="2" charset="0"/>
              </a:rPr>
              <a:t>Local</a:t>
            </a:r>
          </a:p>
          <a:p>
            <a:r>
              <a:rPr lang="en-US" sz="8000" dirty="0">
                <a:latin typeface="Bangla MN" pitchFamily="2" charset="0"/>
                <a:cs typeface="Bangla MN" pitchFamily="2" charset="0"/>
              </a:rPr>
              <a:t>Probability</a:t>
            </a:r>
            <a:endParaRPr lang="en-US" dirty="0"/>
          </a:p>
        </p:txBody>
      </p:sp>
      <p:sp>
        <p:nvSpPr>
          <p:cNvPr id="6" name="Rectangle 5">
            <a:extLst>
              <a:ext uri="{FF2B5EF4-FFF2-40B4-BE49-F238E27FC236}">
                <a16:creationId xmlns:a16="http://schemas.microsoft.com/office/drawing/2014/main" id="{3A3AA4F6-E69D-F546-98DC-311A238AD02F}"/>
              </a:ext>
            </a:extLst>
          </p:cNvPr>
          <p:cNvSpPr/>
          <p:nvPr/>
        </p:nvSpPr>
        <p:spPr>
          <a:xfrm>
            <a:off x="3272758" y="11017065"/>
            <a:ext cx="6451894" cy="2554545"/>
          </a:xfrm>
          <a:prstGeom prst="rect">
            <a:avLst/>
          </a:prstGeom>
          <a:ln>
            <a:noFill/>
          </a:ln>
        </p:spPr>
        <p:txBody>
          <a:bodyPr wrap="none">
            <a:spAutoFit/>
          </a:bodyPr>
          <a:lstStyle/>
          <a:p>
            <a:r>
              <a:rPr lang="en-US" sz="8000" dirty="0">
                <a:latin typeface="Bangla MN" pitchFamily="2" charset="0"/>
                <a:cs typeface="Bangla MN" pitchFamily="2" charset="0"/>
              </a:rPr>
              <a:t>Global</a:t>
            </a:r>
          </a:p>
          <a:p>
            <a:r>
              <a:rPr lang="en-US" sz="8000" dirty="0">
                <a:latin typeface="Bangla MN" pitchFamily="2" charset="0"/>
                <a:cs typeface="Bangla MN" pitchFamily="2" charset="0"/>
              </a:rPr>
              <a:t>Probability</a:t>
            </a:r>
            <a:endParaRPr lang="en-US" dirty="0"/>
          </a:p>
        </p:txBody>
      </p:sp>
      <p:sp>
        <p:nvSpPr>
          <p:cNvPr id="7" name="Rectangle 6">
            <a:extLst>
              <a:ext uri="{FF2B5EF4-FFF2-40B4-BE49-F238E27FC236}">
                <a16:creationId xmlns:a16="http://schemas.microsoft.com/office/drawing/2014/main" id="{1A1698E5-9BCB-DC44-8433-356120CF3938}"/>
              </a:ext>
            </a:extLst>
          </p:cNvPr>
          <p:cNvSpPr/>
          <p:nvPr/>
        </p:nvSpPr>
        <p:spPr>
          <a:xfrm>
            <a:off x="35993679" y="6600587"/>
            <a:ext cx="3735382" cy="923330"/>
          </a:xfrm>
          <a:prstGeom prst="rect">
            <a:avLst/>
          </a:prstGeom>
        </p:spPr>
        <p:txBody>
          <a:bodyPr wrap="none">
            <a:spAutoFit/>
          </a:bodyPr>
          <a:lstStyle/>
          <a:p>
            <a:r>
              <a:rPr lang="en-US" sz="5400" dirty="0">
                <a:latin typeface="Bangla MN" pitchFamily="2" charset="0"/>
                <a:cs typeface="Bangla MN" pitchFamily="2" charset="0"/>
              </a:rPr>
              <a:t>High Freq</a:t>
            </a:r>
            <a:endParaRPr lang="en-US" sz="5400" dirty="0"/>
          </a:p>
        </p:txBody>
      </p:sp>
      <p:sp>
        <p:nvSpPr>
          <p:cNvPr id="9" name="Rectangle 8">
            <a:extLst>
              <a:ext uri="{FF2B5EF4-FFF2-40B4-BE49-F238E27FC236}">
                <a16:creationId xmlns:a16="http://schemas.microsoft.com/office/drawing/2014/main" id="{F12401C9-E751-8644-B38D-4C5060236BC9}"/>
              </a:ext>
            </a:extLst>
          </p:cNvPr>
          <p:cNvSpPr/>
          <p:nvPr/>
        </p:nvSpPr>
        <p:spPr>
          <a:xfrm>
            <a:off x="14845062" y="6397340"/>
            <a:ext cx="1524000" cy="1013551"/>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11" name="Rectangle 10">
            <a:extLst>
              <a:ext uri="{FF2B5EF4-FFF2-40B4-BE49-F238E27FC236}">
                <a16:creationId xmlns:a16="http://schemas.microsoft.com/office/drawing/2014/main" id="{CCCCF616-BF32-994B-BFBC-AEA0F6C96B3F}"/>
              </a:ext>
            </a:extLst>
          </p:cNvPr>
          <p:cNvSpPr/>
          <p:nvPr/>
        </p:nvSpPr>
        <p:spPr>
          <a:xfrm>
            <a:off x="16737491" y="6397340"/>
            <a:ext cx="1524000" cy="1013551"/>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12" name="Rectangle 11">
            <a:extLst>
              <a:ext uri="{FF2B5EF4-FFF2-40B4-BE49-F238E27FC236}">
                <a16:creationId xmlns:a16="http://schemas.microsoft.com/office/drawing/2014/main" id="{4568A346-0DC6-E741-B2A4-99CC4A026169}"/>
              </a:ext>
            </a:extLst>
          </p:cNvPr>
          <p:cNvSpPr/>
          <p:nvPr/>
        </p:nvSpPr>
        <p:spPr>
          <a:xfrm>
            <a:off x="14845062" y="7877861"/>
            <a:ext cx="1524000" cy="1013551"/>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13" name="Rectangle 12">
            <a:extLst>
              <a:ext uri="{FF2B5EF4-FFF2-40B4-BE49-F238E27FC236}">
                <a16:creationId xmlns:a16="http://schemas.microsoft.com/office/drawing/2014/main" id="{5BC2C9FC-B122-3648-B42A-4944C24D4EFB}"/>
              </a:ext>
            </a:extLst>
          </p:cNvPr>
          <p:cNvSpPr/>
          <p:nvPr/>
        </p:nvSpPr>
        <p:spPr>
          <a:xfrm>
            <a:off x="16737491" y="7882647"/>
            <a:ext cx="1524000" cy="1013551"/>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14" name="Rectangle 13">
            <a:extLst>
              <a:ext uri="{FF2B5EF4-FFF2-40B4-BE49-F238E27FC236}">
                <a16:creationId xmlns:a16="http://schemas.microsoft.com/office/drawing/2014/main" id="{BE18BF73-D66C-A941-AD52-05B87D09B943}"/>
              </a:ext>
            </a:extLst>
          </p:cNvPr>
          <p:cNvSpPr/>
          <p:nvPr/>
        </p:nvSpPr>
        <p:spPr>
          <a:xfrm>
            <a:off x="18629920" y="7877860"/>
            <a:ext cx="1524000" cy="1013551"/>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15" name="Rectangle 14">
            <a:extLst>
              <a:ext uri="{FF2B5EF4-FFF2-40B4-BE49-F238E27FC236}">
                <a16:creationId xmlns:a16="http://schemas.microsoft.com/office/drawing/2014/main" id="{8F708233-8FA2-DA4E-9EA3-3D52E5F48A4D}"/>
              </a:ext>
            </a:extLst>
          </p:cNvPr>
          <p:cNvSpPr/>
          <p:nvPr/>
        </p:nvSpPr>
        <p:spPr>
          <a:xfrm>
            <a:off x="20522349" y="7882646"/>
            <a:ext cx="1524000" cy="1013551"/>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16" name="Rectangle 15">
            <a:extLst>
              <a:ext uri="{FF2B5EF4-FFF2-40B4-BE49-F238E27FC236}">
                <a16:creationId xmlns:a16="http://schemas.microsoft.com/office/drawing/2014/main" id="{7CED434A-691E-2E42-8957-82EB18E95CC5}"/>
              </a:ext>
            </a:extLst>
          </p:cNvPr>
          <p:cNvSpPr/>
          <p:nvPr/>
        </p:nvSpPr>
        <p:spPr>
          <a:xfrm>
            <a:off x="22414778" y="7877860"/>
            <a:ext cx="1524000" cy="1013551"/>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17" name="Rectangle 16">
            <a:extLst>
              <a:ext uri="{FF2B5EF4-FFF2-40B4-BE49-F238E27FC236}">
                <a16:creationId xmlns:a16="http://schemas.microsoft.com/office/drawing/2014/main" id="{6E5AD92C-B9F9-9848-9B18-FAB31C5EE236}"/>
              </a:ext>
            </a:extLst>
          </p:cNvPr>
          <p:cNvSpPr/>
          <p:nvPr/>
        </p:nvSpPr>
        <p:spPr>
          <a:xfrm>
            <a:off x="24307207" y="7877860"/>
            <a:ext cx="1524000" cy="1013551"/>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18" name="Rectangle 17">
            <a:extLst>
              <a:ext uri="{FF2B5EF4-FFF2-40B4-BE49-F238E27FC236}">
                <a16:creationId xmlns:a16="http://schemas.microsoft.com/office/drawing/2014/main" id="{7232E8BC-C29C-3B47-B481-3D227BB6C058}"/>
              </a:ext>
            </a:extLst>
          </p:cNvPr>
          <p:cNvSpPr/>
          <p:nvPr/>
        </p:nvSpPr>
        <p:spPr>
          <a:xfrm>
            <a:off x="17032553" y="2189601"/>
            <a:ext cx="4679037" cy="1200329"/>
          </a:xfrm>
          <a:prstGeom prst="rect">
            <a:avLst/>
          </a:prstGeom>
          <a:ln>
            <a:noFill/>
          </a:ln>
        </p:spPr>
        <p:txBody>
          <a:bodyPr wrap="none" anchor="b">
            <a:spAutoFit/>
          </a:bodyPr>
          <a:lstStyle/>
          <a:p>
            <a:pPr algn="ctr"/>
            <a:r>
              <a:rPr lang="en-US" sz="7200" dirty="0">
                <a:latin typeface="Bangla MN" pitchFamily="2" charset="0"/>
                <a:cs typeface="Bangla MN" pitchFamily="2" charset="0"/>
              </a:rPr>
              <a:t>Standard</a:t>
            </a:r>
            <a:endParaRPr lang="en-US" sz="6600" dirty="0"/>
          </a:p>
        </p:txBody>
      </p:sp>
      <p:sp>
        <p:nvSpPr>
          <p:cNvPr id="19" name="Rectangle 18">
            <a:extLst>
              <a:ext uri="{FF2B5EF4-FFF2-40B4-BE49-F238E27FC236}">
                <a16:creationId xmlns:a16="http://schemas.microsoft.com/office/drawing/2014/main" id="{BEC1756D-C92F-A249-9A33-CCAAAE78057B}"/>
              </a:ext>
            </a:extLst>
          </p:cNvPr>
          <p:cNvSpPr/>
          <p:nvPr/>
        </p:nvSpPr>
        <p:spPr>
          <a:xfrm>
            <a:off x="27589155" y="2259637"/>
            <a:ext cx="4026294" cy="1200329"/>
          </a:xfrm>
          <a:prstGeom prst="rect">
            <a:avLst/>
          </a:prstGeom>
          <a:ln>
            <a:noFill/>
          </a:ln>
        </p:spPr>
        <p:txBody>
          <a:bodyPr wrap="none" anchor="b">
            <a:spAutoFit/>
          </a:bodyPr>
          <a:lstStyle/>
          <a:p>
            <a:pPr algn="ctr"/>
            <a:r>
              <a:rPr lang="en-US" sz="7200" dirty="0">
                <a:latin typeface="Bangla MN" pitchFamily="2" charset="0"/>
                <a:cs typeface="Bangla MN" pitchFamily="2" charset="0"/>
              </a:rPr>
              <a:t>Deviant</a:t>
            </a:r>
            <a:endParaRPr lang="en-US" sz="6600" dirty="0"/>
          </a:p>
        </p:txBody>
      </p:sp>
      <p:sp>
        <p:nvSpPr>
          <p:cNvPr id="22" name="Rectangle 21">
            <a:extLst>
              <a:ext uri="{FF2B5EF4-FFF2-40B4-BE49-F238E27FC236}">
                <a16:creationId xmlns:a16="http://schemas.microsoft.com/office/drawing/2014/main" id="{3F54E88B-6755-444F-BDDD-4423D1DE90A3}"/>
              </a:ext>
            </a:extLst>
          </p:cNvPr>
          <p:cNvSpPr/>
          <p:nvPr/>
        </p:nvSpPr>
        <p:spPr>
          <a:xfrm>
            <a:off x="30244146" y="6437771"/>
            <a:ext cx="1524000" cy="1013551"/>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23" name="Rectangle 22">
            <a:extLst>
              <a:ext uri="{FF2B5EF4-FFF2-40B4-BE49-F238E27FC236}">
                <a16:creationId xmlns:a16="http://schemas.microsoft.com/office/drawing/2014/main" id="{609FCB28-E0FD-DF46-B052-BAB3AAC93734}"/>
              </a:ext>
            </a:extLst>
          </p:cNvPr>
          <p:cNvSpPr/>
          <p:nvPr/>
        </p:nvSpPr>
        <p:spPr>
          <a:xfrm>
            <a:off x="27177517" y="7824924"/>
            <a:ext cx="1701920" cy="1013551"/>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800" dirty="0">
                <a:solidFill>
                  <a:schemeClr val="tx1"/>
                </a:solidFill>
                <a:latin typeface="Bangla MN" pitchFamily="2" charset="0"/>
                <a:cs typeface="Bangla MN" pitchFamily="2" charset="0"/>
              </a:rPr>
              <a:t>“da”</a:t>
            </a:r>
          </a:p>
        </p:txBody>
      </p:sp>
      <p:sp>
        <p:nvSpPr>
          <p:cNvPr id="24" name="Rectangle 23">
            <a:extLst>
              <a:ext uri="{FF2B5EF4-FFF2-40B4-BE49-F238E27FC236}">
                <a16:creationId xmlns:a16="http://schemas.microsoft.com/office/drawing/2014/main" id="{3BF4EAAB-65EC-074C-9369-E7438C679F91}"/>
              </a:ext>
            </a:extLst>
          </p:cNvPr>
          <p:cNvSpPr/>
          <p:nvPr/>
        </p:nvSpPr>
        <p:spPr>
          <a:xfrm>
            <a:off x="30288983" y="7824924"/>
            <a:ext cx="1524000" cy="1013551"/>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en-US" sz="4800" dirty="0">
                <a:solidFill>
                  <a:schemeClr val="tx1"/>
                </a:solidFill>
                <a:latin typeface="Bangla MN" pitchFamily="2" charset="0"/>
                <a:cs typeface="Bangla MN" pitchFamily="2" charset="0"/>
              </a:rPr>
              <a:t>“ba”</a:t>
            </a:r>
          </a:p>
        </p:txBody>
      </p:sp>
      <p:sp>
        <p:nvSpPr>
          <p:cNvPr id="25" name="Rectangle 24">
            <a:extLst>
              <a:ext uri="{FF2B5EF4-FFF2-40B4-BE49-F238E27FC236}">
                <a16:creationId xmlns:a16="http://schemas.microsoft.com/office/drawing/2014/main" id="{78663A70-7C3D-BB45-A78F-8C949725D142}"/>
              </a:ext>
            </a:extLst>
          </p:cNvPr>
          <p:cNvSpPr/>
          <p:nvPr/>
        </p:nvSpPr>
        <p:spPr>
          <a:xfrm>
            <a:off x="27154848" y="6437771"/>
            <a:ext cx="1701920" cy="1013551"/>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4800" dirty="0">
                <a:solidFill>
                  <a:schemeClr val="tx1"/>
                </a:solidFill>
                <a:latin typeface="Bangla MN" pitchFamily="2" charset="0"/>
                <a:cs typeface="Bangla MN" pitchFamily="2" charset="0"/>
              </a:rPr>
              <a:t>“da”</a:t>
            </a:r>
          </a:p>
        </p:txBody>
      </p:sp>
      <p:pic>
        <p:nvPicPr>
          <p:cNvPr id="26" name="Picture 25" descr="https://lh6.googleusercontent.com/qEXnQEiFvRZlxuF49Cmc35Vel65QI1VJ0RJiwapm71al3-8u8-g6HYDEPxBA8-QQO-lrOKA40WUd7cQR4yjBQ5rnckFDC4AiJpQxa7kTO3xZmUr7JMc2HpmlKhii85gQIlhY2sl5rM4">
            <a:extLst>
              <a:ext uri="{FF2B5EF4-FFF2-40B4-BE49-F238E27FC236}">
                <a16:creationId xmlns:a16="http://schemas.microsoft.com/office/drawing/2014/main" id="{1D415759-F70F-D842-A98E-94354E6CEE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3390" r="89801" b="15149"/>
          <a:stretch/>
        </p:blipFill>
        <p:spPr bwMode="auto">
          <a:xfrm>
            <a:off x="18379874" y="3091710"/>
            <a:ext cx="1774046" cy="1997084"/>
          </a:xfrm>
          <a:prstGeom prst="rect">
            <a:avLst/>
          </a:prstGeom>
          <a:noFill/>
          <a:extLst>
            <a:ext uri="{909E8E84-426E-40DD-AFC4-6F175D3DCCD1}">
              <a14:hiddenFill xmlns:a14="http://schemas.microsoft.com/office/drawing/2010/main">
                <a:solidFill>
                  <a:srgbClr val="FFFFFF"/>
                </a:solidFill>
              </a14:hiddenFill>
            </a:ext>
          </a:extLst>
        </p:spPr>
      </p:pic>
      <p:sp>
        <p:nvSpPr>
          <p:cNvPr id="27" name="Rectangle 26">
            <a:extLst>
              <a:ext uri="{FF2B5EF4-FFF2-40B4-BE49-F238E27FC236}">
                <a16:creationId xmlns:a16="http://schemas.microsoft.com/office/drawing/2014/main" id="{F05C32C8-A17A-7E4A-9BCD-50A821D22655}"/>
              </a:ext>
            </a:extLst>
          </p:cNvPr>
          <p:cNvSpPr/>
          <p:nvPr/>
        </p:nvSpPr>
        <p:spPr>
          <a:xfrm>
            <a:off x="26652567" y="5509742"/>
            <a:ext cx="2824812" cy="830997"/>
          </a:xfrm>
          <a:prstGeom prst="rect">
            <a:avLst/>
          </a:prstGeom>
        </p:spPr>
        <p:txBody>
          <a:bodyPr wrap="none">
            <a:spAutoFit/>
          </a:bodyPr>
          <a:lstStyle/>
          <a:p>
            <a:r>
              <a:rPr lang="en-US" sz="4800" dirty="0">
                <a:latin typeface="Bangla MN" pitchFamily="2" charset="0"/>
                <a:cs typeface="Bangla MN" pitchFamily="2" charset="0"/>
              </a:rPr>
              <a:t>syllable </a:t>
            </a:r>
            <a:endParaRPr lang="en-US" sz="4800" dirty="0"/>
          </a:p>
        </p:txBody>
      </p:sp>
      <p:sp>
        <p:nvSpPr>
          <p:cNvPr id="28" name="Rectangle 27">
            <a:extLst>
              <a:ext uri="{FF2B5EF4-FFF2-40B4-BE49-F238E27FC236}">
                <a16:creationId xmlns:a16="http://schemas.microsoft.com/office/drawing/2014/main" id="{C23F0D2E-3C3F-3342-B7E0-876F28485650}"/>
              </a:ext>
            </a:extLst>
          </p:cNvPr>
          <p:cNvSpPr/>
          <p:nvPr/>
        </p:nvSpPr>
        <p:spPr>
          <a:xfrm>
            <a:off x="29999903" y="5509742"/>
            <a:ext cx="2137380" cy="830997"/>
          </a:xfrm>
          <a:prstGeom prst="rect">
            <a:avLst/>
          </a:prstGeom>
        </p:spPr>
        <p:txBody>
          <a:bodyPr wrap="none">
            <a:spAutoFit/>
          </a:bodyPr>
          <a:lstStyle/>
          <a:p>
            <a:r>
              <a:rPr lang="en-US" sz="4800" dirty="0">
                <a:latin typeface="Bangla MN" pitchFamily="2" charset="0"/>
                <a:cs typeface="Bangla MN" pitchFamily="2" charset="0"/>
              </a:rPr>
              <a:t>voice </a:t>
            </a:r>
            <a:endParaRPr lang="en-US" sz="4800" dirty="0"/>
          </a:p>
        </p:txBody>
      </p:sp>
      <p:sp>
        <p:nvSpPr>
          <p:cNvPr id="29" name="Rectangle 28">
            <a:extLst>
              <a:ext uri="{FF2B5EF4-FFF2-40B4-BE49-F238E27FC236}">
                <a16:creationId xmlns:a16="http://schemas.microsoft.com/office/drawing/2014/main" id="{78BBF49B-3443-2C46-8F53-50DBD30C28DD}"/>
              </a:ext>
            </a:extLst>
          </p:cNvPr>
          <p:cNvSpPr/>
          <p:nvPr/>
        </p:nvSpPr>
        <p:spPr>
          <a:xfrm>
            <a:off x="14749080" y="19469992"/>
            <a:ext cx="17867392" cy="1569660"/>
          </a:xfrm>
          <a:prstGeom prst="rect">
            <a:avLst/>
          </a:prstGeom>
          <a:ln>
            <a:noFill/>
          </a:ln>
        </p:spPr>
        <p:txBody>
          <a:bodyPr wrap="none" anchor="b">
            <a:spAutoFit/>
          </a:bodyPr>
          <a:lstStyle/>
          <a:p>
            <a:pPr algn="ctr"/>
            <a:r>
              <a:rPr lang="en-US" sz="9600" dirty="0">
                <a:latin typeface="Bangla MN" pitchFamily="2" charset="0"/>
                <a:cs typeface="Bangla MN" pitchFamily="2" charset="0"/>
              </a:rPr>
              <a:t>Auditory oddball paradigm</a:t>
            </a:r>
            <a:endParaRPr lang="en-US" sz="8800" dirty="0"/>
          </a:p>
        </p:txBody>
      </p:sp>
      <p:sp>
        <p:nvSpPr>
          <p:cNvPr id="30" name="Rectangle 29">
            <a:extLst>
              <a:ext uri="{FF2B5EF4-FFF2-40B4-BE49-F238E27FC236}">
                <a16:creationId xmlns:a16="http://schemas.microsoft.com/office/drawing/2014/main" id="{08A0322E-58B1-EA4A-B4A1-E0F8F81C8A13}"/>
              </a:ext>
            </a:extLst>
          </p:cNvPr>
          <p:cNvSpPr/>
          <p:nvPr/>
        </p:nvSpPr>
        <p:spPr>
          <a:xfrm>
            <a:off x="17461587" y="11075633"/>
            <a:ext cx="5894371" cy="1015663"/>
          </a:xfrm>
          <a:prstGeom prst="rect">
            <a:avLst/>
          </a:prstGeom>
        </p:spPr>
        <p:txBody>
          <a:bodyPr wrap="none">
            <a:spAutoFit/>
          </a:bodyPr>
          <a:lstStyle/>
          <a:p>
            <a:r>
              <a:rPr lang="en-US" sz="6000" dirty="0">
                <a:latin typeface="Bangla MN" pitchFamily="2" charset="0"/>
                <a:cs typeface="Bangla MN" pitchFamily="2" charset="0"/>
              </a:rPr>
              <a:t>80% </a:t>
            </a:r>
            <a:r>
              <a:rPr lang="en-US" sz="3200" dirty="0">
                <a:latin typeface="Bangla MN" pitchFamily="2" charset="0"/>
                <a:cs typeface="Bangla MN" pitchFamily="2" charset="0"/>
              </a:rPr>
              <a:t>(=1200/1500 reps)</a:t>
            </a:r>
            <a:endParaRPr lang="en-US" sz="3200" dirty="0"/>
          </a:p>
        </p:txBody>
      </p:sp>
      <p:sp>
        <p:nvSpPr>
          <p:cNvPr id="33" name="Rectangle 32">
            <a:extLst>
              <a:ext uri="{FF2B5EF4-FFF2-40B4-BE49-F238E27FC236}">
                <a16:creationId xmlns:a16="http://schemas.microsoft.com/office/drawing/2014/main" id="{214851F8-4646-574F-A206-F34B3F274CE2}"/>
              </a:ext>
            </a:extLst>
          </p:cNvPr>
          <p:cNvSpPr/>
          <p:nvPr/>
        </p:nvSpPr>
        <p:spPr>
          <a:xfrm>
            <a:off x="27677376" y="11239179"/>
            <a:ext cx="6303136" cy="1015663"/>
          </a:xfrm>
          <a:prstGeom prst="rect">
            <a:avLst/>
          </a:prstGeom>
        </p:spPr>
        <p:txBody>
          <a:bodyPr wrap="none">
            <a:spAutoFit/>
          </a:bodyPr>
          <a:lstStyle/>
          <a:p>
            <a:r>
              <a:rPr lang="en-US" sz="6000" dirty="0">
                <a:latin typeface="Bangla MN" pitchFamily="2" charset="0"/>
                <a:cs typeface="Bangla MN" pitchFamily="2" charset="0"/>
              </a:rPr>
              <a:t>13.2% </a:t>
            </a:r>
            <a:r>
              <a:rPr lang="en-US" sz="3200" dirty="0">
                <a:latin typeface="Bangla MN" pitchFamily="2" charset="0"/>
                <a:cs typeface="Bangla MN" pitchFamily="2" charset="0"/>
              </a:rPr>
              <a:t>(=200/1500 reps)</a:t>
            </a:r>
            <a:endParaRPr lang="en-US" sz="3200" dirty="0"/>
          </a:p>
        </p:txBody>
      </p:sp>
      <p:sp>
        <p:nvSpPr>
          <p:cNvPr id="34" name="Rectangle 33">
            <a:extLst>
              <a:ext uri="{FF2B5EF4-FFF2-40B4-BE49-F238E27FC236}">
                <a16:creationId xmlns:a16="http://schemas.microsoft.com/office/drawing/2014/main" id="{EA189767-9322-1246-8D0D-7D8403CBDB26}"/>
              </a:ext>
            </a:extLst>
          </p:cNvPr>
          <p:cNvSpPr/>
          <p:nvPr/>
        </p:nvSpPr>
        <p:spPr>
          <a:xfrm>
            <a:off x="28156674" y="12498719"/>
            <a:ext cx="5823838" cy="1015663"/>
          </a:xfrm>
          <a:prstGeom prst="rect">
            <a:avLst/>
          </a:prstGeom>
        </p:spPr>
        <p:txBody>
          <a:bodyPr wrap="none">
            <a:spAutoFit/>
          </a:bodyPr>
          <a:lstStyle/>
          <a:p>
            <a:r>
              <a:rPr lang="en-US" sz="6000" dirty="0">
                <a:latin typeface="Bangla MN" pitchFamily="2" charset="0"/>
                <a:cs typeface="Bangla MN" pitchFamily="2" charset="0"/>
              </a:rPr>
              <a:t>6.6% </a:t>
            </a:r>
            <a:r>
              <a:rPr lang="en-US" sz="3200" dirty="0">
                <a:solidFill>
                  <a:prstClr val="black"/>
                </a:solidFill>
                <a:latin typeface="Bangla MN" pitchFamily="2" charset="0"/>
                <a:cs typeface="Bangla MN" pitchFamily="2" charset="0"/>
              </a:rPr>
              <a:t>(=100/1500 reps)</a:t>
            </a:r>
            <a:endParaRPr lang="en-US" sz="6000" dirty="0"/>
          </a:p>
        </p:txBody>
      </p:sp>
      <p:sp>
        <p:nvSpPr>
          <p:cNvPr id="43" name="Rectangle 42">
            <a:extLst>
              <a:ext uri="{FF2B5EF4-FFF2-40B4-BE49-F238E27FC236}">
                <a16:creationId xmlns:a16="http://schemas.microsoft.com/office/drawing/2014/main" id="{F0A85F06-C827-1E46-B844-B025C5C79894}"/>
              </a:ext>
            </a:extLst>
          </p:cNvPr>
          <p:cNvSpPr/>
          <p:nvPr/>
        </p:nvSpPr>
        <p:spPr>
          <a:xfrm>
            <a:off x="10229769" y="11017065"/>
            <a:ext cx="3185487" cy="1015663"/>
          </a:xfrm>
          <a:prstGeom prst="rect">
            <a:avLst/>
          </a:prstGeom>
        </p:spPr>
        <p:txBody>
          <a:bodyPr wrap="none">
            <a:spAutoFit/>
          </a:bodyPr>
          <a:lstStyle/>
          <a:p>
            <a:r>
              <a:rPr lang="en-US" sz="6000" dirty="0">
                <a:latin typeface="Bangla MN" pitchFamily="2" charset="0"/>
                <a:cs typeface="Bangla MN" pitchFamily="2" charset="0"/>
              </a:rPr>
              <a:t>Block 1</a:t>
            </a:r>
            <a:endParaRPr lang="en-US" sz="6000" dirty="0"/>
          </a:p>
        </p:txBody>
      </p:sp>
      <p:sp>
        <p:nvSpPr>
          <p:cNvPr id="44" name="Rectangle 43">
            <a:extLst>
              <a:ext uri="{FF2B5EF4-FFF2-40B4-BE49-F238E27FC236}">
                <a16:creationId xmlns:a16="http://schemas.microsoft.com/office/drawing/2014/main" id="{83B82222-5194-EB47-9814-489A5120C72E}"/>
              </a:ext>
            </a:extLst>
          </p:cNvPr>
          <p:cNvSpPr/>
          <p:nvPr/>
        </p:nvSpPr>
        <p:spPr>
          <a:xfrm>
            <a:off x="10229769" y="12360791"/>
            <a:ext cx="3185487" cy="1015663"/>
          </a:xfrm>
          <a:prstGeom prst="rect">
            <a:avLst/>
          </a:prstGeom>
        </p:spPr>
        <p:txBody>
          <a:bodyPr wrap="none">
            <a:spAutoFit/>
          </a:bodyPr>
          <a:lstStyle/>
          <a:p>
            <a:r>
              <a:rPr lang="en-US" sz="6000" dirty="0">
                <a:latin typeface="Bangla MN" pitchFamily="2" charset="0"/>
                <a:cs typeface="Bangla MN" pitchFamily="2" charset="0"/>
              </a:rPr>
              <a:t>Block 2</a:t>
            </a:r>
            <a:endParaRPr lang="en-US" sz="6000" dirty="0"/>
          </a:p>
        </p:txBody>
      </p:sp>
      <p:sp>
        <p:nvSpPr>
          <p:cNvPr id="45" name="Rectangle 44">
            <a:extLst>
              <a:ext uri="{FF2B5EF4-FFF2-40B4-BE49-F238E27FC236}">
                <a16:creationId xmlns:a16="http://schemas.microsoft.com/office/drawing/2014/main" id="{B3C57871-6B10-4C47-9480-803987EC1B41}"/>
              </a:ext>
            </a:extLst>
          </p:cNvPr>
          <p:cNvSpPr/>
          <p:nvPr/>
        </p:nvSpPr>
        <p:spPr>
          <a:xfrm>
            <a:off x="17461587" y="12363342"/>
            <a:ext cx="5894371" cy="1015663"/>
          </a:xfrm>
          <a:prstGeom prst="rect">
            <a:avLst/>
          </a:prstGeom>
        </p:spPr>
        <p:txBody>
          <a:bodyPr wrap="none">
            <a:spAutoFit/>
          </a:bodyPr>
          <a:lstStyle/>
          <a:p>
            <a:r>
              <a:rPr lang="en-US" sz="6000" dirty="0">
                <a:latin typeface="Bangla MN" pitchFamily="2" charset="0"/>
                <a:cs typeface="Bangla MN" pitchFamily="2" charset="0"/>
              </a:rPr>
              <a:t>80% </a:t>
            </a:r>
            <a:r>
              <a:rPr lang="en-US" sz="3200" dirty="0">
                <a:latin typeface="Bangla MN" pitchFamily="2" charset="0"/>
                <a:cs typeface="Bangla MN" pitchFamily="2" charset="0"/>
              </a:rPr>
              <a:t>(=1200/1500 reps)</a:t>
            </a:r>
            <a:endParaRPr lang="en-US" sz="3200" dirty="0"/>
          </a:p>
        </p:txBody>
      </p:sp>
      <p:sp>
        <p:nvSpPr>
          <p:cNvPr id="46" name="Rectangle 45">
            <a:extLst>
              <a:ext uri="{FF2B5EF4-FFF2-40B4-BE49-F238E27FC236}">
                <a16:creationId xmlns:a16="http://schemas.microsoft.com/office/drawing/2014/main" id="{EECDFAAA-C48F-9F4A-A388-E36F6CE7B469}"/>
              </a:ext>
            </a:extLst>
          </p:cNvPr>
          <p:cNvSpPr/>
          <p:nvPr/>
        </p:nvSpPr>
        <p:spPr>
          <a:xfrm>
            <a:off x="35208963" y="11345128"/>
            <a:ext cx="5823838" cy="1015663"/>
          </a:xfrm>
          <a:prstGeom prst="rect">
            <a:avLst/>
          </a:prstGeom>
        </p:spPr>
        <p:txBody>
          <a:bodyPr wrap="none">
            <a:spAutoFit/>
          </a:bodyPr>
          <a:lstStyle/>
          <a:p>
            <a:r>
              <a:rPr lang="en-US" sz="6000" dirty="0">
                <a:latin typeface="Bangla MN" pitchFamily="2" charset="0"/>
                <a:cs typeface="Bangla MN" pitchFamily="2" charset="0"/>
              </a:rPr>
              <a:t>6.6% </a:t>
            </a:r>
            <a:r>
              <a:rPr lang="en-US" sz="3200" dirty="0">
                <a:solidFill>
                  <a:prstClr val="black"/>
                </a:solidFill>
                <a:latin typeface="Bangla MN" pitchFamily="2" charset="0"/>
                <a:cs typeface="Bangla MN" pitchFamily="2" charset="0"/>
              </a:rPr>
              <a:t>(=100/1500 reps)</a:t>
            </a:r>
            <a:endParaRPr lang="en-US" sz="6000" dirty="0"/>
          </a:p>
        </p:txBody>
      </p:sp>
      <p:sp>
        <p:nvSpPr>
          <p:cNvPr id="47" name="Rectangle 46">
            <a:extLst>
              <a:ext uri="{FF2B5EF4-FFF2-40B4-BE49-F238E27FC236}">
                <a16:creationId xmlns:a16="http://schemas.microsoft.com/office/drawing/2014/main" id="{92FA1DF7-E409-8C44-AE60-3B43861E26DD}"/>
              </a:ext>
            </a:extLst>
          </p:cNvPr>
          <p:cNvSpPr/>
          <p:nvPr/>
        </p:nvSpPr>
        <p:spPr>
          <a:xfrm>
            <a:off x="34781833" y="12658621"/>
            <a:ext cx="6303136" cy="1015663"/>
          </a:xfrm>
          <a:prstGeom prst="rect">
            <a:avLst/>
          </a:prstGeom>
        </p:spPr>
        <p:txBody>
          <a:bodyPr wrap="none">
            <a:spAutoFit/>
          </a:bodyPr>
          <a:lstStyle/>
          <a:p>
            <a:r>
              <a:rPr lang="en-US" sz="6000" dirty="0">
                <a:latin typeface="Bangla MN" pitchFamily="2" charset="0"/>
                <a:cs typeface="Bangla MN" pitchFamily="2" charset="0"/>
              </a:rPr>
              <a:t>13.2% </a:t>
            </a:r>
            <a:r>
              <a:rPr lang="en-US" sz="3200" dirty="0">
                <a:latin typeface="Bangla MN" pitchFamily="2" charset="0"/>
                <a:cs typeface="Bangla MN" pitchFamily="2" charset="0"/>
              </a:rPr>
              <a:t>(=200/1500 reps)</a:t>
            </a:r>
            <a:endParaRPr lang="en-US" sz="3200" dirty="0"/>
          </a:p>
        </p:txBody>
      </p:sp>
      <p:sp>
        <p:nvSpPr>
          <p:cNvPr id="49" name="Rectangle 48">
            <a:extLst>
              <a:ext uri="{FF2B5EF4-FFF2-40B4-BE49-F238E27FC236}">
                <a16:creationId xmlns:a16="http://schemas.microsoft.com/office/drawing/2014/main" id="{CA0625D8-4BEA-324B-BFE0-6434044E9787}"/>
              </a:ext>
            </a:extLst>
          </p:cNvPr>
          <p:cNvSpPr/>
          <p:nvPr/>
        </p:nvSpPr>
        <p:spPr>
          <a:xfrm>
            <a:off x="3272758" y="13674284"/>
            <a:ext cx="8123249" cy="769441"/>
          </a:xfrm>
          <a:prstGeom prst="rect">
            <a:avLst/>
          </a:prstGeom>
        </p:spPr>
        <p:txBody>
          <a:bodyPr wrap="none">
            <a:spAutoFit/>
          </a:bodyPr>
          <a:lstStyle/>
          <a:p>
            <a:r>
              <a:rPr lang="en-US" sz="4400" dirty="0">
                <a:latin typeface="Bangla MN" pitchFamily="2" charset="0"/>
                <a:cs typeface="Bangla MN" pitchFamily="2" charset="0"/>
              </a:rPr>
              <a:t>longer time (across block)</a:t>
            </a:r>
            <a:endParaRPr lang="en-US" sz="4400" dirty="0"/>
          </a:p>
        </p:txBody>
      </p:sp>
      <p:sp>
        <p:nvSpPr>
          <p:cNvPr id="50" name="Rectangle 49">
            <a:extLst>
              <a:ext uri="{FF2B5EF4-FFF2-40B4-BE49-F238E27FC236}">
                <a16:creationId xmlns:a16="http://schemas.microsoft.com/office/drawing/2014/main" id="{E4B58A12-F857-B946-B609-762ADF2DB519}"/>
              </a:ext>
            </a:extLst>
          </p:cNvPr>
          <p:cNvSpPr/>
          <p:nvPr/>
        </p:nvSpPr>
        <p:spPr>
          <a:xfrm>
            <a:off x="36073412" y="7999012"/>
            <a:ext cx="3560014" cy="923330"/>
          </a:xfrm>
          <a:prstGeom prst="rect">
            <a:avLst/>
          </a:prstGeom>
        </p:spPr>
        <p:txBody>
          <a:bodyPr wrap="none">
            <a:spAutoFit/>
          </a:bodyPr>
          <a:lstStyle/>
          <a:p>
            <a:r>
              <a:rPr lang="en-US" sz="5400" dirty="0">
                <a:latin typeface="Bangla MN" pitchFamily="2" charset="0"/>
                <a:cs typeface="Bangla MN" pitchFamily="2" charset="0"/>
              </a:rPr>
              <a:t>Low Freq</a:t>
            </a:r>
            <a:endParaRPr lang="en-US" sz="5400" dirty="0"/>
          </a:p>
        </p:txBody>
      </p:sp>
      <p:cxnSp>
        <p:nvCxnSpPr>
          <p:cNvPr id="52" name="Straight Arrow Connector 51">
            <a:extLst>
              <a:ext uri="{FF2B5EF4-FFF2-40B4-BE49-F238E27FC236}">
                <a16:creationId xmlns:a16="http://schemas.microsoft.com/office/drawing/2014/main" id="{B5CFD2B8-1977-0F49-B8DE-63DDB2F55C45}"/>
              </a:ext>
            </a:extLst>
          </p:cNvPr>
          <p:cNvCxnSpPr>
            <a:cxnSpLocks/>
          </p:cNvCxnSpPr>
          <p:nvPr/>
        </p:nvCxnSpPr>
        <p:spPr>
          <a:xfrm>
            <a:off x="18619276" y="6944546"/>
            <a:ext cx="8409019" cy="0"/>
          </a:xfrm>
          <a:prstGeom prst="straightConnector1">
            <a:avLst/>
          </a:prstGeom>
          <a:ln w="76200">
            <a:solidFill>
              <a:schemeClr val="bg2">
                <a:lumMod val="50000"/>
              </a:schemeClr>
            </a:solidFill>
            <a:prstDash val="dash"/>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4C9C484A-7CBC-4645-8EB7-F4D9AB95957A}"/>
              </a:ext>
            </a:extLst>
          </p:cNvPr>
          <p:cNvCxnSpPr>
            <a:cxnSpLocks/>
          </p:cNvCxnSpPr>
          <p:nvPr/>
        </p:nvCxnSpPr>
        <p:spPr>
          <a:xfrm>
            <a:off x="25930286" y="8373781"/>
            <a:ext cx="1098009" cy="0"/>
          </a:xfrm>
          <a:prstGeom prst="straightConnector1">
            <a:avLst/>
          </a:prstGeom>
          <a:ln w="76200">
            <a:solidFill>
              <a:schemeClr val="bg2">
                <a:lumMod val="50000"/>
              </a:schemeClr>
            </a:solidFill>
            <a:prstDash val="dash"/>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95515430"/>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inquisitalanchor|09-2018"/>
</p:tagLst>
</file>

<file path=ppt/theme/theme1.xml><?xml version="1.0" encoding="utf-8"?>
<a:theme xmlns:a="http://schemas.openxmlformats.org/drawingml/2006/main" name="Office Theme">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14398</TotalTime>
  <Words>501</Words>
  <Application>Microsoft Macintosh PowerPoint</Application>
  <PresentationFormat>Custom</PresentationFormat>
  <Paragraphs>87</Paragraphs>
  <Slides>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vt:i4>
      </vt:variant>
    </vt:vector>
  </HeadingPairs>
  <TitlesOfParts>
    <vt:vector size="11" baseType="lpstr">
      <vt:lpstr>Bangla MN</vt:lpstr>
      <vt:lpstr>Lao MN</vt:lpstr>
      <vt:lpstr>Avenir Medium</vt:lpstr>
      <vt:lpstr>Franklin Gothic Medium</vt:lpstr>
      <vt:lpstr>Calibri</vt:lpstr>
      <vt:lpstr>Arial</vt:lpstr>
      <vt:lpstr>Superclarendon</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Free Poster Presentation Example</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Schneider, Julie</cp:lastModifiedBy>
  <cp:revision>378</cp:revision>
  <cp:lastPrinted>2020-06-23T18:41:38Z</cp:lastPrinted>
  <dcterms:modified xsi:type="dcterms:W3CDTF">2020-10-13T13:26:13Z</dcterms:modified>
  <cp:category>templates for scientific poster</cp:category>
</cp:coreProperties>
</file>

<file path=docProps/thumbnail.jpeg>
</file>